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authors.xml" ContentType="application/vnd.ms-powerpoint.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57" r:id="rId2"/>
    <p:sldId id="259" r:id="rId3"/>
    <p:sldId id="260" r:id="rId4"/>
    <p:sldId id="272" r:id="rId5"/>
    <p:sldId id="273" r:id="rId6"/>
    <p:sldId id="274" r:id="rId7"/>
    <p:sldId id="265" r:id="rId8"/>
    <p:sldId id="268" r:id="rId9"/>
    <p:sldId id="267" r:id="rId10"/>
    <p:sldId id="269" r:id="rId11"/>
    <p:sldId id="275" r:id="rId12"/>
    <p:sldId id="276" r:id="rId13"/>
    <p:sldId id="278" r:id="rId14"/>
    <p:sldId id="279" r:id="rId15"/>
    <p:sldId id="28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4C0AF9B-6E8B-2237-89D3-251BC44347D5}" name="Winter Beatty, Jasmine C" initials="WBJC" userId="S::jwinterb@ic.ac.uk::31ae21dd-aa7f-40e0-a73d-a1ffef9dd9b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823"/>
    <p:restoredTop sz="87756"/>
  </p:normalViewPr>
  <p:slideViewPr>
    <p:cSldViewPr snapToGrid="0">
      <p:cViewPr varScale="1">
        <p:scale>
          <a:sx n="65" d="100"/>
          <a:sy n="65" d="100"/>
        </p:scale>
        <p:origin x="84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8/10/relationships/authors" Target="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21DD9C-8F75-3D4E-8A6C-B3BAF5C13FB1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6AA19C-B038-464A-BCF1-4523142C7D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2977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n.org/waterforlifedecade/water_and_sustainable_development.shtml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6AA19C-B038-464A-BCF1-4523142C7DE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0481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ADVANCED RE-AUDIT </a:t>
            </a:r>
          </a:p>
          <a:p>
            <a:r>
              <a:rPr lang="en-US" dirty="0"/>
              <a:t>Data for the blanked-out figure is in cell Q15, ON TAB 2 OF THE SPREADSHEET, however beware cells indicated are correct when referring to original spreadsheet but will be different if you insert rows/columns </a:t>
            </a:r>
            <a:r>
              <a:rPr lang="en-US" dirty="0" err="1"/>
              <a:t>etc</a:t>
            </a:r>
            <a:r>
              <a:rPr lang="en-US" dirty="0"/>
              <a:t>: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6AA19C-B038-464A-BCF1-4523142C7DE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3673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6AA19C-B038-464A-BCF1-4523142C7DE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396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 closing slide maybe please?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6AA19C-B038-464A-BCF1-4523142C7DE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2982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1. </a:t>
            </a:r>
            <a:r>
              <a:rPr lang="en-GB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NICE 2020. Surgical site infections: prevention and treatment (NG125). Available at: https://</a:t>
            </a:r>
            <a:r>
              <a:rPr lang="en-GB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www.nice.org.uk</a:t>
            </a:r>
            <a:r>
              <a:rPr lang="en-GB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/guidance/ng125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2. </a:t>
            </a:r>
            <a:r>
              <a:rPr lang="en-GB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World Health Organisation 2009. WHO </a:t>
            </a:r>
            <a:r>
              <a:rPr lang="en-GB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Guildeines</a:t>
            </a:r>
            <a:r>
              <a:rPr lang="en-GB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on Hand </a:t>
            </a:r>
            <a:r>
              <a:rPr lang="en-GB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Hygeine</a:t>
            </a:r>
            <a:r>
              <a:rPr lang="en-GB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Health Care. Available at: https://</a:t>
            </a:r>
            <a:r>
              <a:rPr lang="en-GB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www.who.int</a:t>
            </a:r>
            <a:r>
              <a:rPr lang="en-GB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/publications/</a:t>
            </a:r>
            <a:r>
              <a:rPr lang="en-GB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GB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/item/9789241597906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3. </a:t>
            </a:r>
            <a:r>
              <a:rPr lang="en-GB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Wormer BA, </a:t>
            </a:r>
            <a:r>
              <a:rPr lang="en-GB" sz="1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Augenstein</a:t>
            </a:r>
            <a:r>
              <a:rPr lang="en-GB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VA, Carpenter SL, et al. The green operating room: simple changes to reduce cost and our carbon footprint. Am </a:t>
            </a:r>
            <a:r>
              <a:rPr lang="en-GB" sz="1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Surg</a:t>
            </a:r>
            <a:r>
              <a:rPr lang="en-GB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2013; 79: 666–671. </a:t>
            </a:r>
            <a:endParaRPr lang="en-US" dirty="0"/>
          </a:p>
          <a:p>
            <a:r>
              <a:rPr lang="en-US" dirty="0"/>
              <a:t>4. </a:t>
            </a:r>
            <a:r>
              <a:rPr lang="en-GB" sz="12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United Nations Department of Economic and Social Affairs (UNDESA) 2015. International Decade for Action ‘Water for Life’; Water and Sustainable Development. Available from: </a:t>
            </a:r>
            <a:r>
              <a:rPr lang="en-GB" sz="1200" u="sng" dirty="0">
                <a:solidFill>
                  <a:srgbClr val="0563C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https://www.un.org/waterforlifedecade/water_and_sustainable_development.shtml</a:t>
            </a:r>
            <a:r>
              <a:rPr lang="en-GB" dirty="0">
                <a:effectLst/>
              </a:rPr>
              <a:t> 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5. </a:t>
            </a:r>
            <a:r>
              <a:rPr lang="en-GB" sz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Parienti</a:t>
            </a:r>
            <a:r>
              <a:rPr lang="en-GB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JJ, </a:t>
            </a:r>
            <a:r>
              <a:rPr lang="en-GB" sz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Thibon</a:t>
            </a:r>
            <a:r>
              <a:rPr lang="en-GB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P, Heller R, et al. Hand-rubbing with an aqueous alcoholic solution vs traditional surgical hand-scrubbing and 30-day surgical site infection rates: a randomized equivalence study. JAMA 2002;288(6):722-727. 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6. </a:t>
            </a:r>
            <a:r>
              <a:rPr lang="en-GB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Tanner J, </a:t>
            </a:r>
            <a:r>
              <a:rPr lang="en-GB" sz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Dumville</a:t>
            </a:r>
            <a:r>
              <a:rPr lang="en-GB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JC, Normal G, </a:t>
            </a:r>
            <a:r>
              <a:rPr lang="en-GB" sz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Fortnam</a:t>
            </a:r>
            <a:r>
              <a:rPr lang="en-GB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M. Surgical hand antisepsis to reduce surgical site infection. Cochrane Database of Systematic Reviews 2016; 1: Article CD004288 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7. </a:t>
            </a:r>
            <a:r>
              <a:rPr lang="en-GB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Lopes AER, </a:t>
            </a:r>
            <a:r>
              <a:rPr lang="en-GB" sz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Menegueti</a:t>
            </a:r>
            <a:r>
              <a:rPr lang="en-GB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MG, Gaspar GG, et al. comparing surgeons’ skin tolerance and acceptability to alcohol-based surgical hand preparation vs traditional surgical scrub: a matched quasi-experimental study. Am J Infect Control 2020;50(10):1091-1097. </a:t>
            </a:r>
            <a:endParaRPr lang="en-GB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6AA19C-B038-464A-BCF1-4523142C7DE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6655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srgbClr val="FFFFFF"/>
                </a:solidFill>
                <a:effectLst/>
                <a:latin typeface="Helvetica" pitchFamily="2" charset="0"/>
              </a:rPr>
              <a:t>Delete this slide (BASIC AUDIT)  or next one (ADVANCED AUDIT) as required on basis of what model was used.</a:t>
            </a:r>
          </a:p>
          <a:p>
            <a:endParaRPr lang="en-US" dirty="0"/>
          </a:p>
          <a:p>
            <a:r>
              <a:rPr lang="en-US" dirty="0"/>
              <a:t>BASIC BASELINE AUDIT</a:t>
            </a:r>
          </a:p>
          <a:p>
            <a:r>
              <a:rPr lang="en-US" dirty="0"/>
              <a:t>Data for the blank spaces (boxes left to right from top) FOUND ON TAB 1 OF THE SPREADSHEET, however beware cells indicated below are correct when referring to original spreadsheet but will be different if you insert rows/columns </a:t>
            </a:r>
            <a:r>
              <a:rPr lang="en-US" dirty="0" err="1"/>
              <a:t>etc</a:t>
            </a:r>
            <a:r>
              <a:rPr lang="en-US" dirty="0"/>
              <a:t>:</a:t>
            </a:r>
          </a:p>
          <a:p>
            <a:pPr marL="228600" indent="-228600">
              <a:buAutoNum type="arabicPeriod"/>
            </a:pPr>
            <a:r>
              <a:rPr lang="en-US" dirty="0"/>
              <a:t>Number of operating cases that you have audited (cell D17)</a:t>
            </a:r>
          </a:p>
          <a:p>
            <a:pPr marL="228600" indent="-228600">
              <a:buAutoNum type="arabicPeriod"/>
            </a:pPr>
            <a:r>
              <a:rPr lang="en-US" dirty="0"/>
              <a:t>Total number of scrubbing episodes (cell C17)</a:t>
            </a:r>
          </a:p>
          <a:p>
            <a:pPr marL="228600" indent="-228600">
              <a:buAutoNum type="arabicPeriod"/>
            </a:pPr>
            <a:r>
              <a:rPr lang="en-US" dirty="0"/>
              <a:t>Number of episodes using water-based hand washing (cell E17; and percentage which is calculated by E17/C17 x 100)</a:t>
            </a:r>
          </a:p>
          <a:p>
            <a:pPr marL="228600" indent="-228600">
              <a:buAutoNum type="arabicPeriod"/>
            </a:pPr>
            <a:r>
              <a:rPr lang="en-US" dirty="0"/>
              <a:t>Number of episodes using ABHR (cell F17; and percentage which is calculated by F17/C17 X 100)</a:t>
            </a:r>
          </a:p>
          <a:p>
            <a:pPr marL="228600" indent="-228600">
              <a:buAutoNum type="arabicPeriod"/>
            </a:pPr>
            <a:r>
              <a:rPr lang="en-US" dirty="0"/>
              <a:t>Total </a:t>
            </a:r>
            <a:r>
              <a:rPr lang="en-US" dirty="0" err="1"/>
              <a:t>litres</a:t>
            </a:r>
            <a:r>
              <a:rPr lang="en-US" dirty="0"/>
              <a:t> of water used (cell I7)</a:t>
            </a:r>
          </a:p>
          <a:p>
            <a:pPr marL="228600" indent="-228600">
              <a:buAutoNum type="arabicPeriod"/>
            </a:pPr>
            <a:r>
              <a:rPr lang="en-US" dirty="0"/>
              <a:t>Average </a:t>
            </a:r>
            <a:r>
              <a:rPr lang="en-US" dirty="0" err="1"/>
              <a:t>litres</a:t>
            </a:r>
            <a:r>
              <a:rPr lang="en-US" dirty="0"/>
              <a:t> of water used per case (cell I10)</a:t>
            </a:r>
          </a:p>
          <a:p>
            <a:pPr marL="228600" indent="-228600">
              <a:buAutoNum type="arabicPeriod"/>
            </a:pPr>
            <a:r>
              <a:rPr lang="en-US" dirty="0"/>
              <a:t>Estimated </a:t>
            </a:r>
            <a:r>
              <a:rPr lang="en-US" dirty="0" err="1"/>
              <a:t>litres</a:t>
            </a:r>
            <a:r>
              <a:rPr lang="en-US" dirty="0"/>
              <a:t> of water used per year in the department (cell I11)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6AA19C-B038-464A-BCF1-4523142C7DE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0007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srgbClr val="FFFFFF"/>
                </a:solidFill>
                <a:effectLst/>
                <a:latin typeface="Helvetica" pitchFamily="2" charset="0"/>
              </a:rPr>
              <a:t>Delete this slide (ADVANCE AUDIT)  or previous one (BASIC AUDIT) as required on basis of what model was used.</a:t>
            </a:r>
          </a:p>
          <a:p>
            <a:endParaRPr lang="en-US" dirty="0"/>
          </a:p>
          <a:p>
            <a:r>
              <a:rPr lang="en-US" dirty="0"/>
              <a:t>ADVANCED BASELINE AUDIT</a:t>
            </a:r>
          </a:p>
          <a:p>
            <a:r>
              <a:rPr lang="en-US" dirty="0"/>
              <a:t>Data for the blank spaces (boxes left to right from top) FOUND ON TAB 2 OF THE SPREADSHEET, however beware cells indicated below are correct when referring to original spreadsheet but will be different if you insert rows/columns </a:t>
            </a:r>
            <a:r>
              <a:rPr lang="en-US" dirty="0" err="1"/>
              <a:t>etc</a:t>
            </a:r>
            <a:r>
              <a:rPr lang="en-US" dirty="0"/>
              <a:t>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dirty="0"/>
              <a:t>Number of operating cases that you have audited (cell C17)</a:t>
            </a:r>
          </a:p>
          <a:p>
            <a:pPr marL="228600" indent="-228600">
              <a:buAutoNum type="arabicPeriod"/>
            </a:pPr>
            <a:r>
              <a:rPr lang="en-US" dirty="0"/>
              <a:t>Total number of scrubbing episodes (cell D17)</a:t>
            </a:r>
          </a:p>
          <a:p>
            <a:pPr marL="228600" indent="-228600">
              <a:buAutoNum type="arabicPeriod"/>
            </a:pPr>
            <a:r>
              <a:rPr lang="en-US" dirty="0"/>
              <a:t>Total number of water-based scrubbing episodes (sum of cells F17 + G17; and percentage which is calculated by (F17+G17)/C17 x 100)</a:t>
            </a:r>
          </a:p>
          <a:p>
            <a:pPr marL="228600" indent="-228600">
              <a:buAutoNum type="arabicPeriod"/>
            </a:pPr>
            <a:r>
              <a:rPr lang="en-US" dirty="0"/>
              <a:t>Number of episodes using ABHR (cell E17 ;and percentage which is calculated by G17/C17 X 100)</a:t>
            </a:r>
          </a:p>
          <a:p>
            <a:pPr marL="228600" indent="-228600">
              <a:buAutoNum type="arabicPeriod"/>
            </a:pPr>
            <a:r>
              <a:rPr lang="en-US" dirty="0"/>
              <a:t>Total </a:t>
            </a:r>
            <a:r>
              <a:rPr lang="en-US" dirty="0" err="1"/>
              <a:t>litres</a:t>
            </a:r>
            <a:r>
              <a:rPr lang="en-US" dirty="0"/>
              <a:t> of water used (cell H17)</a:t>
            </a:r>
          </a:p>
          <a:p>
            <a:pPr marL="228600" indent="-228600">
              <a:buAutoNum type="arabicPeriod"/>
            </a:pPr>
            <a:r>
              <a:rPr lang="en-US" dirty="0"/>
              <a:t>Average </a:t>
            </a:r>
            <a:r>
              <a:rPr lang="en-US" dirty="0" err="1"/>
              <a:t>litres</a:t>
            </a:r>
            <a:r>
              <a:rPr lang="en-US" dirty="0"/>
              <a:t> of water used per case (cell I19)</a:t>
            </a:r>
          </a:p>
          <a:p>
            <a:pPr marL="228600" indent="-228600">
              <a:buAutoNum type="arabicPeriod"/>
            </a:pPr>
            <a:r>
              <a:rPr lang="en-US" dirty="0"/>
              <a:t>Estimated </a:t>
            </a:r>
            <a:r>
              <a:rPr lang="en-US" dirty="0" err="1"/>
              <a:t>litres</a:t>
            </a:r>
            <a:r>
              <a:rPr lang="en-US" dirty="0"/>
              <a:t> of water used per year in the department (cell O13)</a:t>
            </a:r>
          </a:p>
          <a:p>
            <a:pPr marL="228600" indent="-228600">
              <a:buAutoNum type="arabicPeriod"/>
            </a:pPr>
            <a:r>
              <a:rPr lang="en-US" dirty="0"/>
              <a:t>Estimated carbon footprint associated with water use per year in the department (cell O14)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6AA19C-B038-464A-BCF1-4523142C7DE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7486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srgbClr val="FFFFFF"/>
                </a:solidFill>
                <a:effectLst/>
                <a:latin typeface="Helvetica" pitchFamily="2" charset="0"/>
              </a:rPr>
              <a:t>Delete this slide (Staff Survey) if not performed.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srgbClr val="FFFFFF"/>
                </a:solidFill>
                <a:effectLst/>
                <a:latin typeface="Helvetica" pitchFamily="2" charset="0"/>
              </a:rPr>
              <a:t>This slide includes examples of possible questions that could be included in a baseline survey but they could be changed or more could be added.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6AA19C-B038-464A-BCF1-4523142C7DE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6481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6AA19C-B038-464A-BCF1-4523142C7DE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2630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Source: https://</a:t>
            </a:r>
            <a:r>
              <a:rPr lang="en-US" dirty="0" err="1"/>
              <a:t>www.england.nhs.uk</a:t>
            </a:r>
            <a:r>
              <a:rPr lang="en-US" dirty="0"/>
              <a:t>/publication/national-infection-prevention-and-control-manual-for-england-appendices/#heading-4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6AA19C-B038-464A-BCF1-4523142C7DE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6930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srgbClr val="FFFFFF"/>
                </a:solidFill>
                <a:effectLst/>
                <a:latin typeface="Helvetica" pitchFamily="2" charset="0"/>
              </a:rPr>
              <a:t>Delete this slide (BASIC AUDIT)  or next one (ADVANCED AUDIT) as required on basis of what model was used.</a:t>
            </a:r>
            <a:endParaRPr lang="en-US" dirty="0"/>
          </a:p>
          <a:p>
            <a:endParaRPr lang="en-US" dirty="0"/>
          </a:p>
          <a:p>
            <a:r>
              <a:rPr lang="en-US" dirty="0"/>
              <a:t>BASIC RE-AUDIT</a:t>
            </a:r>
          </a:p>
          <a:p>
            <a:r>
              <a:rPr lang="en-US" dirty="0"/>
              <a:t>Data for the blank spaces (boxes left to right from top)  FOUND ON TAB 1 OF THE SPREADSHEET, however beware cells indicated below are correct when referring to original spreadsheet but will be different if you insert rows/columns </a:t>
            </a:r>
            <a:r>
              <a:rPr lang="en-US" dirty="0" err="1"/>
              <a:t>etc</a:t>
            </a:r>
            <a:r>
              <a:rPr lang="en-US" dirty="0"/>
              <a:t>::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dirty="0"/>
              <a:t>Number of operating cases that you have re-audited (cell D33)</a:t>
            </a:r>
          </a:p>
          <a:p>
            <a:pPr marL="228600" indent="-228600">
              <a:buAutoNum type="arabicPeriod"/>
            </a:pPr>
            <a:r>
              <a:rPr lang="en-US" dirty="0"/>
              <a:t>Total number of scrubbing episodes (cell C33)</a:t>
            </a:r>
          </a:p>
          <a:p>
            <a:pPr marL="228600" indent="-228600">
              <a:buAutoNum type="arabicPeriod"/>
            </a:pPr>
            <a:r>
              <a:rPr lang="en-US" dirty="0"/>
              <a:t>Number of episodes using water-based hand washing (cell E33; and percentage which is calculated by (E33)/C33 x 100)</a:t>
            </a:r>
          </a:p>
          <a:p>
            <a:pPr marL="228600" indent="-228600">
              <a:buAutoNum type="arabicPeriod"/>
            </a:pPr>
            <a:r>
              <a:rPr lang="en-US" dirty="0"/>
              <a:t>Number of episodes using ABHR (cell F33; and percentage which is calculated by F33/C33 X 100)</a:t>
            </a:r>
          </a:p>
          <a:p>
            <a:pPr marL="228600" indent="-228600">
              <a:buAutoNum type="arabicPeriod"/>
            </a:pPr>
            <a:r>
              <a:rPr lang="en-US" dirty="0"/>
              <a:t>GRAPH – (optional! You can choose which value you feel is more representative to demonstrate results in a graph – e.g., per case, scrub, year etc.</a:t>
            </a:r>
          </a:p>
          <a:p>
            <a:pPr marL="228600" indent="-228600">
              <a:buAutoNum type="arabicPeriod"/>
            </a:pPr>
            <a:r>
              <a:rPr lang="en-US" dirty="0" err="1"/>
              <a:t>Litres</a:t>
            </a:r>
            <a:r>
              <a:rPr lang="en-US" dirty="0"/>
              <a:t> of water saved in the department extrapolated to a year (cell K11)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6AA19C-B038-464A-BCF1-4523142C7DE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8695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srgbClr val="FFFFFF"/>
                </a:solidFill>
                <a:effectLst/>
                <a:latin typeface="Helvetica" pitchFamily="2" charset="0"/>
              </a:rPr>
              <a:t>Delete this slide (ADVANCE AUDIT)  or previous one (BASIC AUDIT) as required on basis of what model was used.</a:t>
            </a:r>
            <a:endParaRPr lang="en-US" dirty="0"/>
          </a:p>
          <a:p>
            <a:endParaRPr lang="en-US" dirty="0"/>
          </a:p>
          <a:p>
            <a:r>
              <a:rPr lang="en-US" dirty="0"/>
              <a:t>ADVANCED RE-AUDIT </a:t>
            </a:r>
          </a:p>
          <a:p>
            <a:r>
              <a:rPr lang="en-US" dirty="0"/>
              <a:t>Data for the blank spaces (boxes left to right from top) FOUND ON TAB 2 OF THE SPREADSHEET, however beware cells indicated below are correct when referring to original spreadsheet but will be different if you insert rows/columns </a:t>
            </a:r>
            <a:r>
              <a:rPr lang="en-US" dirty="0" err="1"/>
              <a:t>etc</a:t>
            </a:r>
            <a:r>
              <a:rPr lang="en-US" dirty="0"/>
              <a:t>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dirty="0"/>
              <a:t>Number of operating cases that you have re-audited (cell C33)</a:t>
            </a:r>
          </a:p>
          <a:p>
            <a:pPr marL="228600" indent="-228600">
              <a:buAutoNum type="arabicPeriod"/>
            </a:pPr>
            <a:r>
              <a:rPr lang="en-US" dirty="0"/>
              <a:t>Total number of scrubbing episodes (cell D33)</a:t>
            </a:r>
          </a:p>
          <a:p>
            <a:pPr marL="228600" indent="-228600">
              <a:buAutoNum type="arabicPeriod"/>
            </a:pPr>
            <a:r>
              <a:rPr lang="en-US" dirty="0"/>
              <a:t>Number of episodes using water-based hand washing (sum of values in cells F33 + G33; and percentage which is calculated by (F33+G33)/C33x 100))</a:t>
            </a:r>
          </a:p>
          <a:p>
            <a:pPr marL="228600" indent="-228600">
              <a:buAutoNum type="arabicPeriod"/>
            </a:pPr>
            <a:r>
              <a:rPr lang="en-US" dirty="0"/>
              <a:t>Number of episodes using ABHR (cell E33;and percentage which is calculated by E33/C33 X 100)</a:t>
            </a:r>
          </a:p>
          <a:p>
            <a:pPr marL="228600" indent="-228600">
              <a:buAutoNum type="arabicPeriod"/>
            </a:pPr>
            <a:r>
              <a:rPr lang="en-US" dirty="0"/>
              <a:t>GRAPH – (optional! You can choose which value you feel is more representative to demonstrate results in a graph – e.g., per case, scrub, year etc. (results in O7-9, P7-9, Q13-15)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dirty="0" err="1"/>
              <a:t>Litres</a:t>
            </a:r>
            <a:r>
              <a:rPr lang="en-US" dirty="0"/>
              <a:t> of water saved in the department extrapolated to a year (cell Q13)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dirty="0"/>
              <a:t>Estimated carbon footprint savings in the department extrapolated to a year (cell Q14; choose any useful comparison, this is a good website to find them: https://</a:t>
            </a:r>
            <a:r>
              <a:rPr lang="en-US" dirty="0" err="1"/>
              <a:t>www.epa.gov</a:t>
            </a:r>
            <a:r>
              <a:rPr lang="en-US" dirty="0"/>
              <a:t>/energy/greenhouse-gas-equivalencies-calculator </a:t>
            </a:r>
          </a:p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6AA19C-B038-464A-BCF1-4523142C7DE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6983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Relationship Id="rId9" Type="http://schemas.openxmlformats.org/officeDocument/2006/relationships/image" Target="../media/image10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12.sv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sv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surgeons in a operating room&#10;&#10;Description automatically generated">
            <a:extLst>
              <a:ext uri="{FF2B5EF4-FFF2-40B4-BE49-F238E27FC236}">
                <a16:creationId xmlns:a16="http://schemas.microsoft.com/office/drawing/2014/main" id="{ED5C5A21-4394-62F3-32F2-2D809E5FDA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72288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1383B57E-EFE6-F884-A3ED-A7E7B73EE82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6000">
                <a:schemeClr val="tx1"/>
              </a:gs>
              <a:gs pos="89000">
                <a:schemeClr val="tx2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3F4B0A7-8A1B-20A0-159B-5B75DB3CA0A8}"/>
              </a:ext>
            </a:extLst>
          </p:cNvPr>
          <p:cNvSpPr/>
          <p:nvPr userDrawn="1"/>
        </p:nvSpPr>
        <p:spPr>
          <a:xfrm>
            <a:off x="0" y="622158"/>
            <a:ext cx="1998133" cy="14954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 Same-side Corner of Rectangle 7">
            <a:extLst>
              <a:ext uri="{FF2B5EF4-FFF2-40B4-BE49-F238E27FC236}">
                <a16:creationId xmlns:a16="http://schemas.microsoft.com/office/drawing/2014/main" id="{99BE9A21-4548-3736-1FC3-2B1EC55A6824}"/>
              </a:ext>
            </a:extLst>
          </p:cNvPr>
          <p:cNvSpPr/>
          <p:nvPr userDrawn="1"/>
        </p:nvSpPr>
        <p:spPr>
          <a:xfrm>
            <a:off x="623889" y="6372225"/>
            <a:ext cx="494698" cy="500063"/>
          </a:xfrm>
          <a:prstGeom prst="round2Same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BA6441-A898-F6AA-186A-2E90E3CB9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3BBA01-9E2B-B8B1-B635-6DEE7F9D9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1A19-7B52-394F-953D-1C895956913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3185A3-DD47-6E0C-EB58-709C2A51178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927052" y="2739730"/>
            <a:ext cx="4963754" cy="1680217"/>
          </a:xfrm>
        </p:spPr>
        <p:txBody>
          <a:bodyPr rIns="0" anchor="b">
            <a:normAutofit/>
          </a:bodyPr>
          <a:lstStyle>
            <a:lvl1pPr algn="l">
              <a:defRPr sz="3200">
                <a:solidFill>
                  <a:schemeClr val="accent6"/>
                </a:solidFill>
              </a:defRPr>
            </a:lvl1pPr>
          </a:lstStyle>
          <a:p>
            <a:r>
              <a:rPr lang="en-GB" dirty="0"/>
              <a:t>Click to edit Master</a:t>
            </a:r>
            <a:br>
              <a:rPr lang="en-GB" dirty="0"/>
            </a:br>
            <a:r>
              <a:rPr lang="en-GB" dirty="0"/>
              <a:t>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573A9D-A134-569E-F512-44BDC0A589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17501" y="4562918"/>
            <a:ext cx="4971269" cy="742225"/>
          </a:xfrm>
        </p:spPr>
        <p:txBody>
          <a:bodyPr rIns="0"/>
          <a:lstStyle>
            <a:lvl1pPr marL="0" indent="0" algn="l">
              <a:buNone/>
              <a:defRPr sz="2400" b="0" i="0">
                <a:solidFill>
                  <a:schemeClr val="bg1"/>
                </a:solidFill>
                <a:latin typeface="Helvetica Light" panose="020B0403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047E0610-2910-CD6D-4650-1D74BA34D46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75079" y="622158"/>
            <a:ext cx="10253133" cy="1495414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188DE82A-4B69-9D1A-E4C2-C51BC9B85A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r="46253" b="21145"/>
          <a:stretch/>
        </p:blipFill>
        <p:spPr>
          <a:xfrm>
            <a:off x="7890805" y="556731"/>
            <a:ext cx="4312486" cy="6315558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1D9097DA-1AE1-719E-6E84-A503B29B0237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57717" y="3245729"/>
            <a:ext cx="2211617" cy="220257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D306A48-8048-60DB-FEB3-D352AE568AB1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623888" y="1186873"/>
            <a:ext cx="8146463" cy="43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6156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surgeons in a operating room&#10;&#10;Description automatically generated">
            <a:extLst>
              <a:ext uri="{FF2B5EF4-FFF2-40B4-BE49-F238E27FC236}">
                <a16:creationId xmlns:a16="http://schemas.microsoft.com/office/drawing/2014/main" id="{ED5C5A21-4394-62F3-32F2-2D809E5FDA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7228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12B1FD7-0D91-AA27-D71E-DB23AC509CC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tx1"/>
              </a:gs>
              <a:gs pos="49000">
                <a:schemeClr val="tx2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 Same-side Corner of Rectangle 7">
            <a:extLst>
              <a:ext uri="{FF2B5EF4-FFF2-40B4-BE49-F238E27FC236}">
                <a16:creationId xmlns:a16="http://schemas.microsoft.com/office/drawing/2014/main" id="{99BE9A21-4548-3736-1FC3-2B1EC55A6824}"/>
              </a:ext>
            </a:extLst>
          </p:cNvPr>
          <p:cNvSpPr/>
          <p:nvPr userDrawn="1"/>
        </p:nvSpPr>
        <p:spPr>
          <a:xfrm>
            <a:off x="623889" y="6372225"/>
            <a:ext cx="494698" cy="500063"/>
          </a:xfrm>
          <a:prstGeom prst="round2Same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BA6441-A898-F6AA-186A-2E90E3CB9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3BBA01-9E2B-B8B1-B635-6DEE7F9D9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1A19-7B52-394F-953D-1C895956913F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B3573BBE-F8B9-433E-4562-02064BAB97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-57"/>
          <a:stretch/>
        </p:blipFill>
        <p:spPr>
          <a:xfrm>
            <a:off x="0" y="2277967"/>
            <a:ext cx="7914477" cy="2565413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4801630F-B721-ECCB-5F5D-D696BF99754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456523" y="1484307"/>
            <a:ext cx="4169786" cy="41527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B3185A3-DD47-6E0C-EB58-709C2A5117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3436" y="2277967"/>
            <a:ext cx="6307691" cy="1680217"/>
          </a:xfrm>
        </p:spPr>
        <p:txBody>
          <a:bodyPr rIns="0"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573A9D-A134-569E-F512-44BDC0A589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886" y="4101155"/>
            <a:ext cx="6317241" cy="742225"/>
          </a:xfrm>
        </p:spPr>
        <p:txBody>
          <a:bodyPr rIns="0">
            <a:normAutofit/>
          </a:bodyPr>
          <a:lstStyle>
            <a:lvl1pPr marL="0" indent="0" algn="l">
              <a:buNone/>
              <a:defRPr sz="2000" b="0" i="0">
                <a:solidFill>
                  <a:schemeClr val="bg1"/>
                </a:solidFill>
                <a:latin typeface="Helvetica Light" panose="020B0403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65221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41350-5EF0-B027-A1E6-564E00201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E66724-1016-01E2-2B11-5F6DE3C756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DAA773-B87E-9AE8-ED35-4BD3B6E3D9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C50A49-02F8-FA8E-5CD4-F1A1F96CA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1A19-7B52-394F-953D-1C895956913F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FE7D432-E395-C587-13CC-9CE7563A9116}"/>
              </a:ext>
            </a:extLst>
          </p:cNvPr>
          <p:cNvCxnSpPr>
            <a:cxnSpLocks/>
          </p:cNvCxnSpPr>
          <p:nvPr userDrawn="1"/>
        </p:nvCxnSpPr>
        <p:spPr>
          <a:xfrm flipV="1">
            <a:off x="623887" y="2005406"/>
            <a:ext cx="10944226" cy="33196"/>
          </a:xfrm>
          <a:prstGeom prst="line">
            <a:avLst/>
          </a:prstGeom>
          <a:ln w="254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07986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1D6F1D-CA74-C710-B3B0-05164CCDAF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3887" y="2420938"/>
            <a:ext cx="5395912" cy="349250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5F81F7-C2D6-F728-5B83-56CE857D46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620713"/>
            <a:ext cx="10944224" cy="1260475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89614D-C854-42B7-2D56-C10632340B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420938"/>
            <a:ext cx="5395912" cy="34925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E13FD0-A77F-782B-404F-69FD0541C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9B95C5-5448-1183-F56F-65CA74E97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1A19-7B52-394F-953D-1C895956913F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01ABC98-36DB-401C-23B7-F034EE8C6895}"/>
              </a:ext>
            </a:extLst>
          </p:cNvPr>
          <p:cNvCxnSpPr>
            <a:cxnSpLocks/>
          </p:cNvCxnSpPr>
          <p:nvPr userDrawn="1"/>
        </p:nvCxnSpPr>
        <p:spPr>
          <a:xfrm flipV="1">
            <a:off x="623887" y="2005406"/>
            <a:ext cx="10944226" cy="33196"/>
          </a:xfrm>
          <a:prstGeom prst="line">
            <a:avLst/>
          </a:prstGeom>
          <a:ln w="254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54044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CC272CC1-E649-A101-3A6E-83AC9F8EC4ED}"/>
              </a:ext>
            </a:extLst>
          </p:cNvPr>
          <p:cNvSpPr/>
          <p:nvPr userDrawn="1"/>
        </p:nvSpPr>
        <p:spPr>
          <a:xfrm>
            <a:off x="623887" y="2420938"/>
            <a:ext cx="5395912" cy="3492500"/>
          </a:xfrm>
          <a:prstGeom prst="roundRect">
            <a:avLst>
              <a:gd name="adj" fmla="val 309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E1FC68CD-9489-78C4-A566-49EA98159D45}"/>
              </a:ext>
            </a:extLst>
          </p:cNvPr>
          <p:cNvSpPr/>
          <p:nvPr userDrawn="1"/>
        </p:nvSpPr>
        <p:spPr>
          <a:xfrm>
            <a:off x="6172200" y="2420938"/>
            <a:ext cx="5395912" cy="3492500"/>
          </a:xfrm>
          <a:prstGeom prst="roundRect">
            <a:avLst>
              <a:gd name="adj" fmla="val 3091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5F81F7-C2D6-F728-5B83-56CE857D46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620713"/>
            <a:ext cx="10944224" cy="1260475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1D6F1D-CA74-C710-B3B0-05164CCDAF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3887" y="2420938"/>
            <a:ext cx="5395912" cy="3492500"/>
          </a:xfrm>
        </p:spPr>
        <p:txBody>
          <a:bodyPr lIns="251999" tIns="251999" rIns="251999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89614D-C854-42B7-2D56-C10632340B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420938"/>
            <a:ext cx="5395912" cy="3492500"/>
          </a:xfrm>
        </p:spPr>
        <p:txBody>
          <a:bodyPr lIns="251999" tIns="251999" rIns="251999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E13FD0-A77F-782B-404F-69FD0541C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9B95C5-5448-1183-F56F-65CA74E97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1A19-7B52-394F-953D-1C89595691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449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lose-up of a blue water wave&#10;&#10;Description automatically generated">
            <a:extLst>
              <a:ext uri="{FF2B5EF4-FFF2-40B4-BE49-F238E27FC236}">
                <a16:creationId xmlns:a16="http://schemas.microsoft.com/office/drawing/2014/main" id="{8F00F9D0-2016-96E7-B8C3-BAC2485F1E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12192000" cy="5212661"/>
          </a:xfrm>
          <a:prstGeom prst="rect">
            <a:avLst/>
          </a:prstGeom>
        </p:spPr>
      </p:pic>
      <p:sp>
        <p:nvSpPr>
          <p:cNvPr id="8" name="Round Same-side Corner of Rectangle 7">
            <a:extLst>
              <a:ext uri="{FF2B5EF4-FFF2-40B4-BE49-F238E27FC236}">
                <a16:creationId xmlns:a16="http://schemas.microsoft.com/office/drawing/2014/main" id="{99BE9A21-4548-3736-1FC3-2B1EC55A6824}"/>
              </a:ext>
            </a:extLst>
          </p:cNvPr>
          <p:cNvSpPr/>
          <p:nvPr userDrawn="1"/>
        </p:nvSpPr>
        <p:spPr>
          <a:xfrm>
            <a:off x="623889" y="6372225"/>
            <a:ext cx="494698" cy="500063"/>
          </a:xfrm>
          <a:prstGeom prst="round2Same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BA6441-A898-F6AA-186A-2E90E3CB9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3BBA01-9E2B-B8B1-B635-6DEE7F9D9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1A19-7B52-394F-953D-1C895956913F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B3573BBE-F8B9-433E-4562-02064BAB97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-57"/>
          <a:stretch/>
        </p:blipFill>
        <p:spPr>
          <a:xfrm>
            <a:off x="0" y="2277967"/>
            <a:ext cx="7914477" cy="256541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B3185A3-DD47-6E0C-EB58-709C2A5117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3436" y="2277967"/>
            <a:ext cx="6307691" cy="1680217"/>
          </a:xfrm>
        </p:spPr>
        <p:txBody>
          <a:bodyPr rIns="0"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573A9D-A134-569E-F512-44BDC0A589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886" y="4101155"/>
            <a:ext cx="6317241" cy="742225"/>
          </a:xfrm>
        </p:spPr>
        <p:txBody>
          <a:bodyPr rIns="0">
            <a:normAutofit/>
          </a:bodyPr>
          <a:lstStyle>
            <a:lvl1pPr marL="0" indent="0" algn="l">
              <a:buNone/>
              <a:defRPr sz="2000" b="0" i="0">
                <a:solidFill>
                  <a:schemeClr val="bg1"/>
                </a:solidFill>
                <a:latin typeface="Helvetica Light" panose="020B0403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4607D6E-7ABC-5474-480C-5A81719EA309}"/>
              </a:ext>
            </a:extLst>
          </p:cNvPr>
          <p:cNvGrpSpPr/>
          <p:nvPr userDrawn="1"/>
        </p:nvGrpSpPr>
        <p:grpSpPr>
          <a:xfrm>
            <a:off x="7462150" y="1489929"/>
            <a:ext cx="4156483" cy="4142254"/>
            <a:chOff x="7462150" y="1489929"/>
            <a:chExt cx="4156483" cy="4142254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322825AF-DAF4-B8CE-FA58-4D3B44B49D51}"/>
                </a:ext>
              </a:extLst>
            </p:cNvPr>
            <p:cNvSpPr/>
            <p:nvPr/>
          </p:nvSpPr>
          <p:spPr>
            <a:xfrm>
              <a:off x="7462150" y="1489929"/>
              <a:ext cx="4156483" cy="4142254"/>
            </a:xfrm>
            <a:custGeom>
              <a:avLst/>
              <a:gdLst>
                <a:gd name="connsiteX0" fmla="*/ 4156484 w 4156483"/>
                <a:gd name="connsiteY0" fmla="*/ 2071127 h 4142254"/>
                <a:gd name="connsiteX1" fmla="*/ 2078242 w 4156483"/>
                <a:gd name="connsiteY1" fmla="*/ 4142254 h 4142254"/>
                <a:gd name="connsiteX2" fmla="*/ 0 w 4156483"/>
                <a:gd name="connsiteY2" fmla="*/ 2071127 h 4142254"/>
                <a:gd name="connsiteX3" fmla="*/ 2078242 w 4156483"/>
                <a:gd name="connsiteY3" fmla="*/ 0 h 4142254"/>
                <a:gd name="connsiteX4" fmla="*/ 4156484 w 4156483"/>
                <a:gd name="connsiteY4" fmla="*/ 2071127 h 414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56483" h="4142254">
                  <a:moveTo>
                    <a:pt x="4156484" y="2071127"/>
                  </a:moveTo>
                  <a:cubicBezTo>
                    <a:pt x="4156484" y="3214979"/>
                    <a:pt x="3226023" y="4142254"/>
                    <a:pt x="2078242" y="4142254"/>
                  </a:cubicBezTo>
                  <a:cubicBezTo>
                    <a:pt x="930461" y="4142254"/>
                    <a:pt x="0" y="3214979"/>
                    <a:pt x="0" y="2071127"/>
                  </a:cubicBezTo>
                  <a:cubicBezTo>
                    <a:pt x="0" y="927275"/>
                    <a:pt x="930461" y="0"/>
                    <a:pt x="2078242" y="0"/>
                  </a:cubicBezTo>
                  <a:cubicBezTo>
                    <a:pt x="3226023" y="0"/>
                    <a:pt x="4156484" y="927275"/>
                    <a:pt x="4156484" y="2071127"/>
                  </a:cubicBezTo>
                  <a:close/>
                </a:path>
              </a:pathLst>
            </a:custGeom>
            <a:noFill/>
            <a:ln w="11236" cap="flat">
              <a:solidFill>
                <a:srgbClr val="3DA43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C217926D-B720-707C-F1A5-C73FF31AB859}"/>
                </a:ext>
              </a:extLst>
            </p:cNvPr>
            <p:cNvSpPr/>
            <p:nvPr/>
          </p:nvSpPr>
          <p:spPr>
            <a:xfrm>
              <a:off x="7651070" y="1678207"/>
              <a:ext cx="3778644" cy="3765697"/>
            </a:xfrm>
            <a:custGeom>
              <a:avLst/>
              <a:gdLst>
                <a:gd name="connsiteX0" fmla="*/ 3778645 w 3778644"/>
                <a:gd name="connsiteY0" fmla="*/ 1882849 h 3765697"/>
                <a:gd name="connsiteX1" fmla="*/ 1889322 w 3778644"/>
                <a:gd name="connsiteY1" fmla="*/ 3765698 h 3765697"/>
                <a:gd name="connsiteX2" fmla="*/ 0 w 3778644"/>
                <a:gd name="connsiteY2" fmla="*/ 1882849 h 3765697"/>
                <a:gd name="connsiteX3" fmla="*/ 1889322 w 3778644"/>
                <a:gd name="connsiteY3" fmla="*/ 0 h 3765697"/>
                <a:gd name="connsiteX4" fmla="*/ 3778645 w 3778644"/>
                <a:gd name="connsiteY4" fmla="*/ 1882849 h 3765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78644" h="3765697">
                  <a:moveTo>
                    <a:pt x="3778645" y="1882849"/>
                  </a:moveTo>
                  <a:cubicBezTo>
                    <a:pt x="3778645" y="2922717"/>
                    <a:pt x="2932766" y="3765698"/>
                    <a:pt x="1889322" y="3765698"/>
                  </a:cubicBezTo>
                  <a:cubicBezTo>
                    <a:pt x="845878" y="3765698"/>
                    <a:pt x="0" y="2922718"/>
                    <a:pt x="0" y="1882849"/>
                  </a:cubicBezTo>
                  <a:cubicBezTo>
                    <a:pt x="0" y="842980"/>
                    <a:pt x="845878" y="0"/>
                    <a:pt x="1889322" y="0"/>
                  </a:cubicBezTo>
                  <a:cubicBezTo>
                    <a:pt x="2932766" y="0"/>
                    <a:pt x="3778645" y="842980"/>
                    <a:pt x="3778645" y="1882849"/>
                  </a:cubicBezTo>
                  <a:close/>
                </a:path>
              </a:pathLst>
            </a:custGeom>
            <a:noFill/>
            <a:ln w="22408" cap="flat">
              <a:solidFill>
                <a:srgbClr val="3DA43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39DACABC-3ABB-92B8-2377-806F589484BA}"/>
                </a:ext>
              </a:extLst>
            </p:cNvPr>
            <p:cNvSpPr/>
            <p:nvPr/>
          </p:nvSpPr>
          <p:spPr>
            <a:xfrm>
              <a:off x="7822850" y="1849364"/>
              <a:ext cx="3435085" cy="3423384"/>
            </a:xfrm>
            <a:custGeom>
              <a:avLst/>
              <a:gdLst>
                <a:gd name="connsiteX0" fmla="*/ 3435085 w 3435085"/>
                <a:gd name="connsiteY0" fmla="*/ 1711692 h 3423384"/>
                <a:gd name="connsiteX1" fmla="*/ 1717543 w 3435085"/>
                <a:gd name="connsiteY1" fmla="*/ 3423384 h 3423384"/>
                <a:gd name="connsiteX2" fmla="*/ 0 w 3435085"/>
                <a:gd name="connsiteY2" fmla="*/ 1711692 h 3423384"/>
                <a:gd name="connsiteX3" fmla="*/ 1717543 w 3435085"/>
                <a:gd name="connsiteY3" fmla="*/ 0 h 3423384"/>
                <a:gd name="connsiteX4" fmla="*/ 3435085 w 3435085"/>
                <a:gd name="connsiteY4" fmla="*/ 1711692 h 3423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35085" h="3423384">
                  <a:moveTo>
                    <a:pt x="3435085" y="1711692"/>
                  </a:moveTo>
                  <a:cubicBezTo>
                    <a:pt x="3435085" y="2657034"/>
                    <a:pt x="2666115" y="3423384"/>
                    <a:pt x="1717543" y="3423384"/>
                  </a:cubicBezTo>
                  <a:cubicBezTo>
                    <a:pt x="768970" y="3423384"/>
                    <a:pt x="0" y="2657034"/>
                    <a:pt x="0" y="1711692"/>
                  </a:cubicBezTo>
                  <a:cubicBezTo>
                    <a:pt x="0" y="766351"/>
                    <a:pt x="768970" y="0"/>
                    <a:pt x="1717543" y="0"/>
                  </a:cubicBezTo>
                  <a:cubicBezTo>
                    <a:pt x="2666115" y="0"/>
                    <a:pt x="3435085" y="766351"/>
                    <a:pt x="3435085" y="1711692"/>
                  </a:cubicBezTo>
                  <a:close/>
                </a:path>
              </a:pathLst>
            </a:custGeom>
            <a:noFill/>
            <a:ln w="33644" cap="flat">
              <a:solidFill>
                <a:srgbClr val="3DA43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43B632F4-5426-D44F-6C5B-539ADAC0782C}"/>
                </a:ext>
              </a:extLst>
            </p:cNvPr>
            <p:cNvSpPr/>
            <p:nvPr/>
          </p:nvSpPr>
          <p:spPr>
            <a:xfrm>
              <a:off x="7978961" y="2004995"/>
              <a:ext cx="3122862" cy="3112121"/>
            </a:xfrm>
            <a:custGeom>
              <a:avLst/>
              <a:gdLst>
                <a:gd name="connsiteX0" fmla="*/ 3122863 w 3122862"/>
                <a:gd name="connsiteY0" fmla="*/ 1556061 h 3112121"/>
                <a:gd name="connsiteX1" fmla="*/ 1561431 w 3122862"/>
                <a:gd name="connsiteY1" fmla="*/ 3112121 h 3112121"/>
                <a:gd name="connsiteX2" fmla="*/ 0 w 3122862"/>
                <a:gd name="connsiteY2" fmla="*/ 1556061 h 3112121"/>
                <a:gd name="connsiteX3" fmla="*/ 1561431 w 3122862"/>
                <a:gd name="connsiteY3" fmla="*/ 0 h 3112121"/>
                <a:gd name="connsiteX4" fmla="*/ 3122863 w 3122862"/>
                <a:gd name="connsiteY4" fmla="*/ 1556061 h 3112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22862" h="3112121">
                  <a:moveTo>
                    <a:pt x="3122863" y="1556061"/>
                  </a:moveTo>
                  <a:cubicBezTo>
                    <a:pt x="3122863" y="2415449"/>
                    <a:pt x="2423786" y="3112121"/>
                    <a:pt x="1561431" y="3112121"/>
                  </a:cubicBezTo>
                  <a:cubicBezTo>
                    <a:pt x="699077" y="3112121"/>
                    <a:pt x="0" y="2415449"/>
                    <a:pt x="0" y="1556061"/>
                  </a:cubicBezTo>
                  <a:cubicBezTo>
                    <a:pt x="0" y="696672"/>
                    <a:pt x="699077" y="0"/>
                    <a:pt x="1561431" y="0"/>
                  </a:cubicBezTo>
                  <a:cubicBezTo>
                    <a:pt x="2423786" y="0"/>
                    <a:pt x="3122863" y="696672"/>
                    <a:pt x="3122863" y="1556061"/>
                  </a:cubicBezTo>
                  <a:close/>
                </a:path>
              </a:pathLst>
            </a:custGeom>
            <a:noFill/>
            <a:ln w="44880" cap="flat">
              <a:solidFill>
                <a:srgbClr val="3DA43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848A5C42-B06A-FCD8-B6A2-8E91F63DA4CC}"/>
                </a:ext>
              </a:extLst>
            </p:cNvPr>
            <p:cNvSpPr/>
            <p:nvPr/>
          </p:nvSpPr>
          <p:spPr>
            <a:xfrm>
              <a:off x="8826924" y="3110836"/>
              <a:ext cx="1426872" cy="900504"/>
            </a:xfrm>
            <a:custGeom>
              <a:avLst/>
              <a:gdLst>
                <a:gd name="connsiteX0" fmla="*/ 0 w 1426872"/>
                <a:gd name="connsiteY0" fmla="*/ 375663 h 900504"/>
                <a:gd name="connsiteX1" fmla="*/ 525380 w 1426872"/>
                <a:gd name="connsiteY1" fmla="*/ 900504 h 900504"/>
                <a:gd name="connsiteX2" fmla="*/ 1426873 w 1426872"/>
                <a:gd name="connsiteY2" fmla="*/ 0 h 900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26872" h="900504">
                  <a:moveTo>
                    <a:pt x="0" y="375663"/>
                  </a:moveTo>
                  <a:lnTo>
                    <a:pt x="525380" y="900504"/>
                  </a:lnTo>
                  <a:lnTo>
                    <a:pt x="1426873" y="0"/>
                  </a:lnTo>
                </a:path>
              </a:pathLst>
            </a:custGeom>
            <a:noFill/>
            <a:ln w="302031" cap="rnd">
              <a:solidFill>
                <a:schemeClr val="bg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9031460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C0E4A1-6D96-D492-1038-4FF906CAB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620713"/>
            <a:ext cx="10944224" cy="1260475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E0E851-8E0D-004D-673F-0B038FC97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937104-31F2-19D6-C21A-9C8DC2C72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1A19-7B52-394F-953D-1C89595691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5112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sv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361891B5-307B-40D6-5576-1060AA459845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0" y="6237288"/>
            <a:ext cx="12192000" cy="635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B7810E1-41F2-6752-F605-7339D04DD2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620713"/>
            <a:ext cx="10944224" cy="1260475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7E04EC-2E43-A9B0-0AA2-0FEAB46798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2420939"/>
            <a:ext cx="10944224" cy="34925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0277F8-44D1-A6F5-4BE3-89D128CB80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78490" y="6372225"/>
            <a:ext cx="6499964" cy="50006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50" b="0" i="0">
                <a:solidFill>
                  <a:schemeClr val="bg2"/>
                </a:solidFill>
                <a:latin typeface="Helvetica" pitchFamily="2" charset="0"/>
                <a:cs typeface="Calibri Light" panose="020F0302020204030204" pitchFamily="34" charset="0"/>
              </a:defRPr>
            </a:lvl1pPr>
          </a:lstStyle>
          <a:p>
            <a:r>
              <a:rPr lang="en-US"/>
              <a:t>Footer</a:t>
            </a:r>
            <a:endParaRPr lang="en-US" dirty="0"/>
          </a:p>
        </p:txBody>
      </p:sp>
      <p:sp>
        <p:nvSpPr>
          <p:cNvPr id="8" name="Round Same-side Corner of Rectangle 7">
            <a:extLst>
              <a:ext uri="{FF2B5EF4-FFF2-40B4-BE49-F238E27FC236}">
                <a16:creationId xmlns:a16="http://schemas.microsoft.com/office/drawing/2014/main" id="{D7DE37D5-09B6-E2B4-FD61-04126CF4D6B9}"/>
              </a:ext>
            </a:extLst>
          </p:cNvPr>
          <p:cNvSpPr/>
          <p:nvPr userDrawn="1"/>
        </p:nvSpPr>
        <p:spPr>
          <a:xfrm>
            <a:off x="623889" y="6372225"/>
            <a:ext cx="494698" cy="500063"/>
          </a:xfrm>
          <a:prstGeom prst="round2Same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E90594-FF0F-E89B-F7BF-B535D76612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3888" y="6372225"/>
            <a:ext cx="494698" cy="50006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2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0E5C1A19-7B52-394F-953D-1C895956913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2905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2" r:id="rId4"/>
    <p:sldLayoutId id="2147483661" r:id="rId5"/>
    <p:sldLayoutId id="2147483662" r:id="rId6"/>
    <p:sldLayoutId id="2147483654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Helvetica" pitchFamily="2" charset="0"/>
          <a:ea typeface="+mj-ea"/>
          <a:cs typeface="+mj-cs"/>
        </a:defRPr>
      </a:lvl1pPr>
    </p:titleStyle>
    <p:bodyStyle>
      <a:lvl1pPr marL="311150" indent="-300038" algn="l" defTabSz="914400" rtl="0" eaLnBrk="1" latinLnBrk="0" hangingPunct="1">
        <a:lnSpc>
          <a:spcPct val="90000"/>
        </a:lnSpc>
        <a:spcBef>
          <a:spcPts val="1000"/>
        </a:spcBef>
        <a:buClr>
          <a:schemeClr val="bg2"/>
        </a:buClr>
        <a:buFont typeface="Arial" panose="020B0604020202020204" pitchFamily="34" charset="0"/>
        <a:buChar char="•"/>
        <a:tabLst/>
        <a:defRPr sz="2800" b="1" i="0" kern="1200">
          <a:solidFill>
            <a:schemeClr val="tx1"/>
          </a:solidFill>
          <a:latin typeface="Helvetica" pitchFamily="2" charset="0"/>
          <a:ea typeface="+mn-ea"/>
          <a:cs typeface="+mn-cs"/>
        </a:defRPr>
      </a:lvl1pPr>
      <a:lvl2pPr marL="534988" indent="-261938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Arial" panose="020B0604020202020204" pitchFamily="34" charset="0"/>
        <a:buChar char="•"/>
        <a:tabLst/>
        <a:defRPr sz="2400" b="0" i="0" kern="1200">
          <a:solidFill>
            <a:schemeClr val="tx1"/>
          </a:solidFill>
          <a:latin typeface="Helvetica Light" panose="020B0403020202020204" pitchFamily="34" charset="0"/>
          <a:ea typeface="+mn-ea"/>
          <a:cs typeface="+mn-cs"/>
        </a:defRPr>
      </a:lvl2pPr>
      <a:lvl3pPr marL="808038" indent="-27305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Arial" panose="020B0604020202020204" pitchFamily="34" charset="0"/>
        <a:buChar char="•"/>
        <a:tabLst/>
        <a:defRPr sz="2000" b="0" i="0" kern="1200">
          <a:solidFill>
            <a:schemeClr val="tx1"/>
          </a:solidFill>
          <a:latin typeface="Helvetica Light" panose="020B0403020202020204" pitchFamily="34" charset="0"/>
          <a:ea typeface="+mn-ea"/>
          <a:cs typeface="+mn-cs"/>
        </a:defRPr>
      </a:lvl3pPr>
      <a:lvl4pPr marL="1069975" indent="-261938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Arial" panose="020B0604020202020204" pitchFamily="34" charset="0"/>
        <a:buChar char="•"/>
        <a:tabLst/>
        <a:defRPr sz="1800" b="0" i="0" kern="1200">
          <a:solidFill>
            <a:schemeClr val="tx1"/>
          </a:solidFill>
          <a:latin typeface="Helvetica Light" panose="020B0403020202020204" pitchFamily="34" charset="0"/>
          <a:ea typeface="+mn-ea"/>
          <a:cs typeface="+mn-cs"/>
        </a:defRPr>
      </a:lvl4pPr>
      <a:lvl5pPr marL="1344613" indent="-274638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Arial" panose="020B0604020202020204" pitchFamily="34" charset="0"/>
        <a:buChar char="•"/>
        <a:tabLst/>
        <a:defRPr sz="1800" b="0" i="0" kern="1200">
          <a:solidFill>
            <a:schemeClr val="tx1"/>
          </a:solidFill>
          <a:latin typeface="Helvetica Light" panose="020B0403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929" userDrawn="1">
          <p15:clr>
            <a:srgbClr val="F26B43"/>
          </p15:clr>
        </p15:guide>
        <p15:guide id="2" pos="393" userDrawn="1">
          <p15:clr>
            <a:srgbClr val="F26B43"/>
          </p15:clr>
        </p15:guide>
        <p15:guide id="3" orient="horz" pos="391" userDrawn="1">
          <p15:clr>
            <a:srgbClr val="F26B43"/>
          </p15:clr>
        </p15:guide>
        <p15:guide id="4" pos="7287" userDrawn="1">
          <p15:clr>
            <a:srgbClr val="F26B43"/>
          </p15:clr>
        </p15:guide>
        <p15:guide id="5" orient="horz" pos="1525" userDrawn="1">
          <p15:clr>
            <a:srgbClr val="F26B43"/>
          </p15:clr>
        </p15:guide>
        <p15:guide id="6" orient="horz" pos="1185" userDrawn="1">
          <p15:clr>
            <a:srgbClr val="F26B43"/>
          </p15:clr>
        </p15:guide>
        <p15:guide id="7" orient="horz" pos="372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n.org/waterforlifedecade/water_and_sustainable_development.shtml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eaSp-INcrwk?feature=oembed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C8D3E2-8652-B537-F706-FBF57EC57D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27052" y="3307136"/>
            <a:ext cx="5943816" cy="1680217"/>
          </a:xfrm>
          <a:effectLst>
            <a:outerShdw blurRad="344347" dir="5400000" algn="ctr" rotWithShape="0">
              <a:schemeClr val="tx1"/>
            </a:outerShdw>
          </a:effectLst>
        </p:spPr>
        <p:txBody>
          <a:bodyPr>
            <a:normAutofit fontScale="90000"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RCS Green </a:t>
            </a:r>
            <a:br>
              <a:rPr lang="en-US" sz="4800" dirty="0">
                <a:solidFill>
                  <a:schemeClr val="bg1"/>
                </a:solidFill>
              </a:rPr>
            </a:br>
            <a:r>
              <a:rPr lang="en-US" sz="4800" dirty="0">
                <a:solidFill>
                  <a:schemeClr val="bg1"/>
                </a:solidFill>
              </a:rPr>
              <a:t>Theatre Checklist </a:t>
            </a:r>
            <a:br>
              <a:rPr lang="en-US" sz="4800" dirty="0">
                <a:solidFill>
                  <a:schemeClr val="bg1"/>
                </a:solidFill>
              </a:rPr>
            </a:br>
            <a:r>
              <a:rPr lang="en-US" sz="4800" dirty="0">
                <a:solidFill>
                  <a:schemeClr val="bg1"/>
                </a:solidFill>
              </a:rPr>
              <a:t>E-Quip series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0AB3FE-324B-978D-06D7-0280D5F2EE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17501" y="5063553"/>
            <a:ext cx="4971269" cy="742225"/>
          </a:xfrm>
          <a:effectLst>
            <a:outerShdw blurRad="344347" dir="5400000" algn="ctr" rotWithShape="0">
              <a:schemeClr val="tx1"/>
            </a:outerShdw>
          </a:effectLst>
        </p:spPr>
        <p:txBody>
          <a:bodyPr>
            <a:normAutofit/>
          </a:bodyPr>
          <a:lstStyle/>
          <a:p>
            <a:pPr algn="l"/>
            <a:r>
              <a:rPr lang="en-US" sz="1800" dirty="0"/>
              <a:t>Reducing water consumption </a:t>
            </a:r>
            <a:br>
              <a:rPr lang="en-US" sz="1800" dirty="0"/>
            </a:br>
            <a:r>
              <a:rPr lang="en-US" sz="1800" dirty="0"/>
              <a:t>in hand decontamination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1AF4197-84A0-DE41-65EF-3D67E3400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23888" y="6372225"/>
            <a:ext cx="494698" cy="500063"/>
          </a:xfrm>
        </p:spPr>
        <p:txBody>
          <a:bodyPr/>
          <a:lstStyle/>
          <a:p>
            <a:fld id="{0E5C1A19-7B52-394F-953D-1C895956913F}" type="slidenum">
              <a:rPr lang="en-US" smtClean="0"/>
              <a:t>1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1B51744-5377-B166-FA22-7B7EDA140D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0769" y="1189704"/>
            <a:ext cx="3200099" cy="48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1932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hand washing instructions&#10;&#10;Description automatically generated">
            <a:extLst>
              <a:ext uri="{FF2B5EF4-FFF2-40B4-BE49-F238E27FC236}">
                <a16:creationId xmlns:a16="http://schemas.microsoft.com/office/drawing/2014/main" id="{AF6663F6-E06B-DBF1-621D-95264FD748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2652" y="406400"/>
            <a:ext cx="5085929" cy="5659120"/>
          </a:xfrm>
          <a:prstGeom prst="rect">
            <a:avLst/>
          </a:prstGeom>
        </p:spPr>
      </p:pic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460F723D-3D28-4514-87A8-002124AD4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23888" y="6372225"/>
            <a:ext cx="494698" cy="500063"/>
          </a:xfrm>
        </p:spPr>
        <p:txBody>
          <a:bodyPr/>
          <a:lstStyle/>
          <a:p>
            <a:fld id="{0E5C1A19-7B52-394F-953D-1C895956913F}" type="slidenum">
              <a:rPr lang="en-US" smtClean="0"/>
              <a:t>10</a:t>
            </a:fld>
            <a:endParaRPr lang="en-US" dirty="0"/>
          </a:p>
        </p:txBody>
      </p:sp>
      <p:pic>
        <p:nvPicPr>
          <p:cNvPr id="4" name="Content Placeholder 9" descr="A instructions for how to use a hand sanitizer&#10;&#10;Description automatically generated">
            <a:extLst>
              <a:ext uri="{FF2B5EF4-FFF2-40B4-BE49-F238E27FC236}">
                <a16:creationId xmlns:a16="http://schemas.microsoft.com/office/drawing/2014/main" id="{E51A4BAF-91A8-BC03-01F3-1D707FBAFE2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8906" y="314959"/>
            <a:ext cx="5237106" cy="58589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AF2F0E0-DB3C-29D2-EC57-07D353FA2321}"/>
              </a:ext>
            </a:extLst>
          </p:cNvPr>
          <p:cNvSpPr txBox="1"/>
          <p:nvPr/>
        </p:nvSpPr>
        <p:spPr>
          <a:xfrm>
            <a:off x="1347781" y="6451600"/>
            <a:ext cx="9496437" cy="26161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 dirty="0">
                <a:solidFill>
                  <a:schemeClr val="bg1"/>
                </a:solidFill>
                <a:latin typeface="Helvetica" pitchFamily="2" charset="0"/>
              </a:rPr>
              <a:t>Source: </a:t>
            </a:r>
            <a:r>
              <a:rPr lang="en-US" sz="1100" dirty="0">
                <a:solidFill>
                  <a:schemeClr val="bg1"/>
                </a:solidFill>
                <a:latin typeface="Helvetica Light" panose="020B0403020202020204" pitchFamily="34" charset="0"/>
              </a:rPr>
              <a:t>https://</a:t>
            </a:r>
            <a:r>
              <a:rPr lang="en-US" sz="1100" dirty="0" err="1">
                <a:solidFill>
                  <a:schemeClr val="bg1"/>
                </a:solidFill>
                <a:latin typeface="Helvetica Light" panose="020B0403020202020204" pitchFamily="34" charset="0"/>
              </a:rPr>
              <a:t>www.england.nhs.uk</a:t>
            </a:r>
            <a:r>
              <a:rPr lang="en-US" sz="1100" dirty="0">
                <a:solidFill>
                  <a:schemeClr val="bg1"/>
                </a:solidFill>
                <a:latin typeface="Helvetica Light" panose="020B0403020202020204" pitchFamily="34" charset="0"/>
              </a:rPr>
              <a:t>/publication/national-infection-prevention-and-control-manual-for-england-appendices/#heading-4 </a:t>
            </a:r>
          </a:p>
        </p:txBody>
      </p:sp>
    </p:spTree>
    <p:extLst>
      <p:ext uri="{BB962C8B-B14F-4D97-AF65-F5344CB8AC3E}">
        <p14:creationId xmlns:p14="http://schemas.microsoft.com/office/powerpoint/2010/main" val="35558783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A close-up of a blue water wave&#10;&#10;Description automatically generated">
            <a:extLst>
              <a:ext uri="{FF2B5EF4-FFF2-40B4-BE49-F238E27FC236}">
                <a16:creationId xmlns:a16="http://schemas.microsoft.com/office/drawing/2014/main" id="{E82D0231-4A60-0406-2B00-77FBD7AC65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12192000" cy="52126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B0AB13A-EA5B-DDBB-6AB7-3896AA496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Re-Audit </a:t>
            </a:r>
            <a:r>
              <a:rPr lang="en-US" b="0" dirty="0"/>
              <a:t>|</a:t>
            </a:r>
            <a:r>
              <a:rPr lang="en-US" dirty="0"/>
              <a:t> </a:t>
            </a:r>
            <a:r>
              <a:rPr lang="en-US" b="0" dirty="0">
                <a:solidFill>
                  <a:schemeClr val="bg2"/>
                </a:solidFill>
                <a:latin typeface="Helvetica Light" panose="020B0403020202020204" pitchFamily="34" charset="0"/>
              </a:rPr>
              <a:t>Basic</a:t>
            </a:r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0A2397C-0809-D5FD-F77B-3CB65C3E51CD}"/>
              </a:ext>
            </a:extLst>
          </p:cNvPr>
          <p:cNvGrpSpPr/>
          <p:nvPr/>
        </p:nvGrpSpPr>
        <p:grpSpPr>
          <a:xfrm>
            <a:off x="623886" y="2217738"/>
            <a:ext cx="5395912" cy="1634595"/>
            <a:chOff x="623887" y="2420938"/>
            <a:chExt cx="5395912" cy="1634595"/>
          </a:xfrm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ACC0A5D2-C22B-B4B4-EF7F-B7CC7CA646D3}"/>
                </a:ext>
              </a:extLst>
            </p:cNvPr>
            <p:cNvSpPr/>
            <p:nvPr/>
          </p:nvSpPr>
          <p:spPr>
            <a:xfrm>
              <a:off x="623887" y="2420938"/>
              <a:ext cx="5395912" cy="1634595"/>
            </a:xfrm>
            <a:prstGeom prst="roundRect">
              <a:avLst>
                <a:gd name="adj" fmla="val 6826"/>
              </a:avLst>
            </a:prstGeom>
            <a:noFill/>
            <a:ln>
              <a:solidFill>
                <a:schemeClr val="bg2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DF49E2AB-8E6D-2E58-9FCB-12D2359F401C}"/>
                </a:ext>
              </a:extLst>
            </p:cNvPr>
            <p:cNvSpPr>
              <a:spLocks/>
            </p:cNvSpPr>
            <p:nvPr/>
          </p:nvSpPr>
          <p:spPr>
            <a:xfrm>
              <a:off x="713643" y="2511035"/>
              <a:ext cx="5216400" cy="1454400"/>
            </a:xfrm>
            <a:prstGeom prst="roundRect">
              <a:avLst>
                <a:gd name="adj" fmla="val 6826"/>
              </a:avLst>
            </a:prstGeom>
            <a:solidFill>
              <a:schemeClr val="bg1">
                <a:alpha val="80000"/>
              </a:schemeClr>
            </a:solidFill>
            <a:ln w="158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A376A10-2068-65A0-647C-5E2EBFB7EA31}"/>
              </a:ext>
            </a:extLst>
          </p:cNvPr>
          <p:cNvGrpSpPr/>
          <p:nvPr/>
        </p:nvGrpSpPr>
        <p:grpSpPr>
          <a:xfrm>
            <a:off x="6172203" y="2217738"/>
            <a:ext cx="5395912" cy="1634595"/>
            <a:chOff x="623887" y="2420938"/>
            <a:chExt cx="5395912" cy="1634595"/>
          </a:xfrm>
        </p:grpSpPr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DBD73822-2399-6F6C-C09F-E79CD4490ECA}"/>
                </a:ext>
              </a:extLst>
            </p:cNvPr>
            <p:cNvSpPr/>
            <p:nvPr/>
          </p:nvSpPr>
          <p:spPr>
            <a:xfrm>
              <a:off x="623887" y="2420938"/>
              <a:ext cx="5395912" cy="1634595"/>
            </a:xfrm>
            <a:prstGeom prst="roundRect">
              <a:avLst>
                <a:gd name="adj" fmla="val 6826"/>
              </a:avLst>
            </a:prstGeom>
            <a:noFill/>
            <a:ln>
              <a:solidFill>
                <a:schemeClr val="bg2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02B553FF-8F9C-951D-5D01-B369EE5D7572}"/>
                </a:ext>
              </a:extLst>
            </p:cNvPr>
            <p:cNvSpPr>
              <a:spLocks/>
            </p:cNvSpPr>
            <p:nvPr/>
          </p:nvSpPr>
          <p:spPr>
            <a:xfrm>
              <a:off x="713643" y="2511035"/>
              <a:ext cx="5216400" cy="1454400"/>
            </a:xfrm>
            <a:prstGeom prst="roundRect">
              <a:avLst>
                <a:gd name="adj" fmla="val 6826"/>
              </a:avLst>
            </a:prstGeom>
            <a:solidFill>
              <a:schemeClr val="bg1">
                <a:alpha val="90000"/>
              </a:schemeClr>
            </a:solidFill>
            <a:ln w="158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C88DA14D-3F87-5453-2CE4-E134AA38C5F1}"/>
              </a:ext>
            </a:extLst>
          </p:cNvPr>
          <p:cNvSpPr txBox="1"/>
          <p:nvPr/>
        </p:nvSpPr>
        <p:spPr>
          <a:xfrm>
            <a:off x="6261958" y="2465648"/>
            <a:ext cx="2556922" cy="1138773"/>
          </a:xfrm>
          <a:prstGeom prst="rect">
            <a:avLst/>
          </a:prstGeom>
          <a:noFill/>
        </p:spPr>
        <p:txBody>
          <a:bodyPr wrap="square" lIns="251999" rIns="251999" rtlCol="0" anchor="ctr">
            <a:spAutoFit/>
          </a:bodyPr>
          <a:lstStyle/>
          <a:p>
            <a:pPr>
              <a:spcAft>
                <a:spcPts val="1000"/>
              </a:spcAft>
            </a:pPr>
            <a:r>
              <a:rPr lang="en-US" sz="3600" b="1" dirty="0">
                <a:solidFill>
                  <a:schemeClr val="bg2"/>
                </a:solidFill>
                <a:latin typeface="Helvetica" pitchFamily="2" charset="0"/>
              </a:rPr>
              <a:t>XX(XX%)</a:t>
            </a:r>
            <a:br>
              <a:rPr lang="en-US" sz="3600" b="1" dirty="0">
                <a:solidFill>
                  <a:schemeClr val="bg2"/>
                </a:solidFill>
                <a:latin typeface="Helvetica" pitchFamily="2" charset="0"/>
              </a:rPr>
            </a:br>
            <a:r>
              <a:rPr lang="en-US" sz="1600" b="1" dirty="0">
                <a:solidFill>
                  <a:schemeClr val="bg2"/>
                </a:solidFill>
                <a:latin typeface="Helvetica" pitchFamily="2" charset="0"/>
              </a:rPr>
              <a:t>used water-based</a:t>
            </a:r>
            <a:br>
              <a:rPr lang="en-US" sz="1600" b="1" dirty="0">
                <a:solidFill>
                  <a:schemeClr val="bg2"/>
                </a:solidFill>
                <a:latin typeface="Helvetica" pitchFamily="2" charset="0"/>
              </a:rPr>
            </a:br>
            <a:r>
              <a:rPr lang="en-US" sz="1600" b="1" dirty="0">
                <a:solidFill>
                  <a:schemeClr val="bg2"/>
                </a:solidFill>
                <a:latin typeface="Helvetica" pitchFamily="2" charset="0"/>
              </a:rPr>
              <a:t>hand washing</a:t>
            </a:r>
            <a:endParaRPr lang="en-US" b="1" dirty="0">
              <a:solidFill>
                <a:schemeClr val="bg2"/>
              </a:solidFill>
              <a:latin typeface="Helvetica" pitchFamily="2" charset="0"/>
            </a:endParaRPr>
          </a:p>
        </p:txBody>
      </p:sp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724B6E40-8BFB-4B7B-2D5F-8168DEE8DE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23888" y="6372225"/>
            <a:ext cx="494698" cy="500063"/>
          </a:xfrm>
        </p:spPr>
        <p:txBody>
          <a:bodyPr/>
          <a:lstStyle/>
          <a:p>
            <a:fld id="{0E5C1A19-7B52-394F-953D-1C895956913F}" type="slidenum">
              <a:rPr lang="en-US" smtClean="0"/>
              <a:t>11</a:t>
            </a:fld>
            <a:endParaRPr lang="en-US" dirty="0"/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A9256A47-FD95-E8DC-CF99-93A1BF8FD4C0}"/>
              </a:ext>
            </a:extLst>
          </p:cNvPr>
          <p:cNvSpPr>
            <a:spLocks/>
          </p:cNvSpPr>
          <p:nvPr/>
        </p:nvSpPr>
        <p:spPr>
          <a:xfrm>
            <a:off x="6261959" y="4249613"/>
            <a:ext cx="5216400" cy="1454400"/>
          </a:xfrm>
          <a:prstGeom prst="roundRect">
            <a:avLst>
              <a:gd name="adj" fmla="val 6826"/>
            </a:avLst>
          </a:prstGeom>
          <a:solidFill>
            <a:schemeClr val="bg2">
              <a:alpha val="90000"/>
            </a:schemeClr>
          </a:solidFill>
          <a:ln w="158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88A33CE-AFA4-F289-CD09-37F35B56D0F2}"/>
              </a:ext>
            </a:extLst>
          </p:cNvPr>
          <p:cNvSpPr txBox="1"/>
          <p:nvPr/>
        </p:nvSpPr>
        <p:spPr>
          <a:xfrm>
            <a:off x="6261959" y="4613986"/>
            <a:ext cx="3379883" cy="892552"/>
          </a:xfrm>
          <a:prstGeom prst="rect">
            <a:avLst/>
          </a:prstGeom>
          <a:noFill/>
        </p:spPr>
        <p:txBody>
          <a:bodyPr wrap="square" lIns="251999" rIns="251999" rtlCol="0" anchor="ctr">
            <a:spAutoFit/>
          </a:bodyPr>
          <a:lstStyle/>
          <a:p>
            <a:pPr>
              <a:spcAft>
                <a:spcPts val="1000"/>
              </a:spcAft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This represents a saving of 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</a:b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XXXX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</a:t>
            </a: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litres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of water per year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FAEC9C97-6C08-5478-A0D4-F17AD6185F58}"/>
              </a:ext>
            </a:extLst>
          </p:cNvPr>
          <p:cNvSpPr/>
          <p:nvPr/>
        </p:nvSpPr>
        <p:spPr>
          <a:xfrm>
            <a:off x="6172203" y="4157848"/>
            <a:ext cx="5395912" cy="1634595"/>
          </a:xfrm>
          <a:prstGeom prst="roundRect">
            <a:avLst>
              <a:gd name="adj" fmla="val 6826"/>
            </a:avLst>
          </a:prstGeom>
          <a:noFill/>
          <a:ln>
            <a:solidFill>
              <a:schemeClr val="bg2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1E57D5A-7399-C6BC-4D09-C951DAB12044}"/>
              </a:ext>
            </a:extLst>
          </p:cNvPr>
          <p:cNvSpPr txBox="1"/>
          <p:nvPr/>
        </p:nvSpPr>
        <p:spPr>
          <a:xfrm>
            <a:off x="713642" y="4791226"/>
            <a:ext cx="5216400" cy="307777"/>
          </a:xfrm>
          <a:prstGeom prst="rect">
            <a:avLst/>
          </a:prstGeom>
          <a:noFill/>
        </p:spPr>
        <p:txBody>
          <a:bodyPr wrap="square" lIns="251999" rIns="251999" rtlCol="0" anchor="ctr">
            <a:spAutoFit/>
          </a:bodyPr>
          <a:lstStyle/>
          <a:p>
            <a:pPr>
              <a:spcAft>
                <a:spcPts val="1000"/>
              </a:spcAft>
            </a:pPr>
            <a:r>
              <a:rPr lang="en-US" sz="1400" dirty="0">
                <a:latin typeface="Helvetica Light" panose="020B0403020202020204" pitchFamily="34" charset="0"/>
              </a:rPr>
              <a:t>Insert table / graph from spreadsheet calculations </a:t>
            </a:r>
          </a:p>
        </p:txBody>
      </p:sp>
      <p:pic>
        <p:nvPicPr>
          <p:cNvPr id="33" name="Graphic 32">
            <a:extLst>
              <a:ext uri="{FF2B5EF4-FFF2-40B4-BE49-F238E27FC236}">
                <a16:creationId xmlns:a16="http://schemas.microsoft.com/office/drawing/2014/main" id="{D5135002-E2D4-376A-3AF2-0F505A2277F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21583" r="26631" b="24143"/>
          <a:stretch/>
        </p:blipFill>
        <p:spPr>
          <a:xfrm>
            <a:off x="9445370" y="4249613"/>
            <a:ext cx="1966107" cy="14544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48ACAC6-0779-D51A-8821-0F68BFCD6CB5}"/>
              </a:ext>
            </a:extLst>
          </p:cNvPr>
          <p:cNvSpPr txBox="1"/>
          <p:nvPr/>
        </p:nvSpPr>
        <p:spPr>
          <a:xfrm>
            <a:off x="8559237" y="2434870"/>
            <a:ext cx="2556922" cy="923330"/>
          </a:xfrm>
          <a:prstGeom prst="rect">
            <a:avLst/>
          </a:prstGeom>
          <a:noFill/>
        </p:spPr>
        <p:txBody>
          <a:bodyPr wrap="square" lIns="251999" rIns="251999" rtlCol="0" anchor="ctr">
            <a:spAutoFit/>
          </a:bodyPr>
          <a:lstStyle/>
          <a:p>
            <a:pPr>
              <a:spcAft>
                <a:spcPts val="1000"/>
              </a:spcAft>
            </a:pPr>
            <a:r>
              <a:rPr lang="en-US" sz="3600" b="1" dirty="0">
                <a:solidFill>
                  <a:schemeClr val="bg2"/>
                </a:solidFill>
                <a:latin typeface="Helvetica" pitchFamily="2" charset="0"/>
              </a:rPr>
              <a:t>XX(XX%)</a:t>
            </a:r>
            <a:br>
              <a:rPr lang="en-US" sz="3600" b="1" dirty="0">
                <a:solidFill>
                  <a:schemeClr val="bg2"/>
                </a:solidFill>
                <a:latin typeface="Helvetica" pitchFamily="2" charset="0"/>
              </a:rPr>
            </a:br>
            <a:r>
              <a:rPr lang="en-US" sz="1600" b="1" dirty="0">
                <a:solidFill>
                  <a:schemeClr val="bg2"/>
                </a:solidFill>
                <a:latin typeface="Helvetica" pitchFamily="2" charset="0"/>
              </a:rPr>
              <a:t>used ABHR</a:t>
            </a:r>
            <a:endParaRPr lang="en-US" b="1" dirty="0">
              <a:solidFill>
                <a:schemeClr val="bg2"/>
              </a:solidFill>
              <a:latin typeface="Helvetica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3E37D41-2658-E346-9D3C-449FF6E4C660}"/>
              </a:ext>
            </a:extLst>
          </p:cNvPr>
          <p:cNvSpPr txBox="1"/>
          <p:nvPr/>
        </p:nvSpPr>
        <p:spPr>
          <a:xfrm>
            <a:off x="713642" y="2588759"/>
            <a:ext cx="5216400" cy="892552"/>
          </a:xfrm>
          <a:prstGeom prst="rect">
            <a:avLst/>
          </a:prstGeom>
          <a:noFill/>
        </p:spPr>
        <p:txBody>
          <a:bodyPr wrap="square" lIns="251999" rIns="251999" rtlCol="0" anchor="ctr">
            <a:spAutoFit/>
          </a:bodyPr>
          <a:lstStyle/>
          <a:p>
            <a:pPr>
              <a:spcAft>
                <a:spcPts val="1000"/>
              </a:spcAft>
            </a:pPr>
            <a:r>
              <a:rPr lang="en-US" sz="3600" b="1" dirty="0">
                <a:solidFill>
                  <a:schemeClr val="bg2"/>
                </a:solidFill>
                <a:latin typeface="Helvetica" pitchFamily="2" charset="0"/>
              </a:rPr>
              <a:t>XXXX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42A46"/>
                </a:solidFill>
                <a:effectLst/>
                <a:uLnTx/>
                <a:uFillTx/>
                <a:latin typeface="Helvetica Light" panose="020B0403020202020204" pitchFamily="34" charset="0"/>
                <a:ea typeface="+mn-ea"/>
                <a:cs typeface="+mn-cs"/>
              </a:rPr>
              <a:t>including</a:t>
            </a:r>
            <a:r>
              <a:rPr lang="en-US" sz="3600" b="1" dirty="0">
                <a:solidFill>
                  <a:schemeClr val="bg2"/>
                </a:solidFill>
                <a:latin typeface="Helvetica" pitchFamily="2" charset="0"/>
              </a:rPr>
              <a:t>      XXXX</a:t>
            </a:r>
            <a:br>
              <a:rPr lang="en-US" sz="3600" b="1" dirty="0">
                <a:solidFill>
                  <a:schemeClr val="bg2"/>
                </a:solidFill>
                <a:latin typeface="Helvetica" pitchFamily="2" charset="0"/>
              </a:rPr>
            </a:br>
            <a:r>
              <a:rPr lang="en-US" sz="1600" b="1" dirty="0">
                <a:solidFill>
                  <a:schemeClr val="bg2"/>
                </a:solidFill>
                <a:latin typeface="Helvetica" pitchFamily="2" charset="0"/>
              </a:rPr>
              <a:t>operating cases                    scrubbing episodes    </a:t>
            </a:r>
          </a:p>
        </p:txBody>
      </p:sp>
    </p:spTree>
    <p:extLst>
      <p:ext uri="{BB962C8B-B14F-4D97-AF65-F5344CB8AC3E}">
        <p14:creationId xmlns:p14="http://schemas.microsoft.com/office/powerpoint/2010/main" val="38016903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A close-up of a blue water wave&#10;&#10;Description automatically generated">
            <a:extLst>
              <a:ext uri="{FF2B5EF4-FFF2-40B4-BE49-F238E27FC236}">
                <a16:creationId xmlns:a16="http://schemas.microsoft.com/office/drawing/2014/main" id="{E82D0231-4A60-0406-2B00-77FBD7AC65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12192000" cy="52126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B0AB13A-EA5B-DDBB-6AB7-3896AA496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Re-Audit </a:t>
            </a:r>
            <a:r>
              <a:rPr lang="en-US" b="0" dirty="0"/>
              <a:t>|</a:t>
            </a:r>
            <a:r>
              <a:rPr lang="en-US" dirty="0"/>
              <a:t> </a:t>
            </a:r>
            <a:r>
              <a:rPr lang="en-US" b="0" dirty="0">
                <a:solidFill>
                  <a:schemeClr val="bg2"/>
                </a:solidFill>
                <a:latin typeface="Helvetica Light" panose="020B0403020202020204" pitchFamily="34" charset="0"/>
              </a:rPr>
              <a:t>Advanced</a:t>
            </a:r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0A2397C-0809-D5FD-F77B-3CB65C3E51CD}"/>
              </a:ext>
            </a:extLst>
          </p:cNvPr>
          <p:cNvGrpSpPr/>
          <p:nvPr/>
        </p:nvGrpSpPr>
        <p:grpSpPr>
          <a:xfrm>
            <a:off x="623886" y="2217738"/>
            <a:ext cx="5395912" cy="1634595"/>
            <a:chOff x="623887" y="2420938"/>
            <a:chExt cx="5395912" cy="1634595"/>
          </a:xfrm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ACC0A5D2-C22B-B4B4-EF7F-B7CC7CA646D3}"/>
                </a:ext>
              </a:extLst>
            </p:cNvPr>
            <p:cNvSpPr/>
            <p:nvPr/>
          </p:nvSpPr>
          <p:spPr>
            <a:xfrm>
              <a:off x="623887" y="2420938"/>
              <a:ext cx="5395912" cy="1634595"/>
            </a:xfrm>
            <a:prstGeom prst="roundRect">
              <a:avLst>
                <a:gd name="adj" fmla="val 6826"/>
              </a:avLst>
            </a:prstGeom>
            <a:noFill/>
            <a:ln>
              <a:solidFill>
                <a:schemeClr val="bg2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DF49E2AB-8E6D-2E58-9FCB-12D2359F401C}"/>
                </a:ext>
              </a:extLst>
            </p:cNvPr>
            <p:cNvSpPr>
              <a:spLocks/>
            </p:cNvSpPr>
            <p:nvPr/>
          </p:nvSpPr>
          <p:spPr>
            <a:xfrm>
              <a:off x="713643" y="2511035"/>
              <a:ext cx="5216400" cy="1454400"/>
            </a:xfrm>
            <a:prstGeom prst="roundRect">
              <a:avLst>
                <a:gd name="adj" fmla="val 6826"/>
              </a:avLst>
            </a:prstGeom>
            <a:solidFill>
              <a:schemeClr val="bg1">
                <a:alpha val="80000"/>
              </a:schemeClr>
            </a:solidFill>
            <a:ln w="158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A376A10-2068-65A0-647C-5E2EBFB7EA31}"/>
              </a:ext>
            </a:extLst>
          </p:cNvPr>
          <p:cNvGrpSpPr/>
          <p:nvPr/>
        </p:nvGrpSpPr>
        <p:grpSpPr>
          <a:xfrm>
            <a:off x="6172203" y="2217738"/>
            <a:ext cx="5395912" cy="1634595"/>
            <a:chOff x="623887" y="2420938"/>
            <a:chExt cx="5395912" cy="1634595"/>
          </a:xfrm>
        </p:grpSpPr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DBD73822-2399-6F6C-C09F-E79CD4490ECA}"/>
                </a:ext>
              </a:extLst>
            </p:cNvPr>
            <p:cNvSpPr/>
            <p:nvPr/>
          </p:nvSpPr>
          <p:spPr>
            <a:xfrm>
              <a:off x="623887" y="2420938"/>
              <a:ext cx="5395912" cy="1634595"/>
            </a:xfrm>
            <a:prstGeom prst="roundRect">
              <a:avLst>
                <a:gd name="adj" fmla="val 6826"/>
              </a:avLst>
            </a:prstGeom>
            <a:noFill/>
            <a:ln>
              <a:solidFill>
                <a:schemeClr val="bg2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02B553FF-8F9C-951D-5D01-B369EE5D7572}"/>
                </a:ext>
              </a:extLst>
            </p:cNvPr>
            <p:cNvSpPr>
              <a:spLocks/>
            </p:cNvSpPr>
            <p:nvPr/>
          </p:nvSpPr>
          <p:spPr>
            <a:xfrm>
              <a:off x="713643" y="2511035"/>
              <a:ext cx="5216400" cy="1454400"/>
            </a:xfrm>
            <a:prstGeom prst="roundRect">
              <a:avLst>
                <a:gd name="adj" fmla="val 6826"/>
              </a:avLst>
            </a:prstGeom>
            <a:solidFill>
              <a:schemeClr val="bg1">
                <a:alpha val="90000"/>
              </a:schemeClr>
            </a:solidFill>
            <a:ln w="158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C88DA14D-3F87-5453-2CE4-E134AA38C5F1}"/>
              </a:ext>
            </a:extLst>
          </p:cNvPr>
          <p:cNvSpPr txBox="1"/>
          <p:nvPr/>
        </p:nvSpPr>
        <p:spPr>
          <a:xfrm>
            <a:off x="6261958" y="2465648"/>
            <a:ext cx="2556922" cy="1138773"/>
          </a:xfrm>
          <a:prstGeom prst="rect">
            <a:avLst/>
          </a:prstGeom>
          <a:noFill/>
        </p:spPr>
        <p:txBody>
          <a:bodyPr wrap="square" lIns="251999" rIns="251999" rtlCol="0" anchor="ctr">
            <a:spAutoFit/>
          </a:bodyPr>
          <a:lstStyle/>
          <a:p>
            <a:pPr>
              <a:spcAft>
                <a:spcPts val="1000"/>
              </a:spcAft>
            </a:pPr>
            <a:r>
              <a:rPr lang="en-US" sz="3600" b="1" dirty="0">
                <a:solidFill>
                  <a:schemeClr val="bg2"/>
                </a:solidFill>
                <a:latin typeface="Helvetica" pitchFamily="2" charset="0"/>
              </a:rPr>
              <a:t>XX(XX%)</a:t>
            </a:r>
            <a:br>
              <a:rPr lang="en-US" sz="3600" b="1" dirty="0">
                <a:solidFill>
                  <a:schemeClr val="bg2"/>
                </a:solidFill>
                <a:latin typeface="Helvetica" pitchFamily="2" charset="0"/>
              </a:rPr>
            </a:br>
            <a:r>
              <a:rPr lang="en-US" sz="1600" b="1" dirty="0">
                <a:solidFill>
                  <a:schemeClr val="bg2"/>
                </a:solidFill>
                <a:latin typeface="Helvetica" pitchFamily="2" charset="0"/>
              </a:rPr>
              <a:t>used traditional</a:t>
            </a:r>
            <a:br>
              <a:rPr lang="en-US" sz="1600" b="1" dirty="0">
                <a:solidFill>
                  <a:schemeClr val="bg2"/>
                </a:solidFill>
                <a:latin typeface="Helvetica" pitchFamily="2" charset="0"/>
              </a:rPr>
            </a:br>
            <a:r>
              <a:rPr lang="en-US" sz="1600" b="1" dirty="0">
                <a:solidFill>
                  <a:schemeClr val="bg2"/>
                </a:solidFill>
                <a:latin typeface="Helvetica" pitchFamily="2" charset="0"/>
              </a:rPr>
              <a:t>hand washing</a:t>
            </a:r>
            <a:endParaRPr lang="en-US" b="1" dirty="0">
              <a:solidFill>
                <a:schemeClr val="bg2"/>
              </a:solidFill>
              <a:latin typeface="Helvetica" pitchFamily="2" charset="0"/>
            </a:endParaRPr>
          </a:p>
        </p:txBody>
      </p:sp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724B6E40-8BFB-4B7B-2D5F-8168DEE8DE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23888" y="6372225"/>
            <a:ext cx="494698" cy="500063"/>
          </a:xfrm>
        </p:spPr>
        <p:txBody>
          <a:bodyPr/>
          <a:lstStyle/>
          <a:p>
            <a:fld id="{0E5C1A19-7B52-394F-953D-1C895956913F}" type="slidenum">
              <a:rPr lang="en-US" smtClean="0"/>
              <a:t>12</a:t>
            </a:fld>
            <a:endParaRPr lang="en-US" dirty="0"/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A9256A47-FD95-E8DC-CF99-93A1BF8FD4C0}"/>
              </a:ext>
            </a:extLst>
          </p:cNvPr>
          <p:cNvSpPr>
            <a:spLocks/>
          </p:cNvSpPr>
          <p:nvPr/>
        </p:nvSpPr>
        <p:spPr>
          <a:xfrm>
            <a:off x="6261959" y="4249613"/>
            <a:ext cx="5216400" cy="1454400"/>
          </a:xfrm>
          <a:prstGeom prst="roundRect">
            <a:avLst>
              <a:gd name="adj" fmla="val 6826"/>
            </a:avLst>
          </a:prstGeom>
          <a:solidFill>
            <a:schemeClr val="bg2">
              <a:alpha val="90000"/>
            </a:schemeClr>
          </a:solidFill>
          <a:ln w="158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88A33CE-AFA4-F289-CD09-37F35B56D0F2}"/>
              </a:ext>
            </a:extLst>
          </p:cNvPr>
          <p:cNvSpPr txBox="1"/>
          <p:nvPr/>
        </p:nvSpPr>
        <p:spPr>
          <a:xfrm>
            <a:off x="6261959" y="4393868"/>
            <a:ext cx="3379883" cy="892552"/>
          </a:xfrm>
          <a:prstGeom prst="rect">
            <a:avLst/>
          </a:prstGeom>
          <a:noFill/>
        </p:spPr>
        <p:txBody>
          <a:bodyPr wrap="square" lIns="251999" rIns="251999" rtlCol="0" anchor="ctr">
            <a:spAutoFit/>
          </a:bodyPr>
          <a:lstStyle/>
          <a:p>
            <a:pPr>
              <a:spcAft>
                <a:spcPts val="1000"/>
              </a:spcAft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We have saved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</a:b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XXXX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</a:t>
            </a: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litres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of water per year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FAEC9C97-6C08-5478-A0D4-F17AD6185F58}"/>
              </a:ext>
            </a:extLst>
          </p:cNvPr>
          <p:cNvSpPr/>
          <p:nvPr/>
        </p:nvSpPr>
        <p:spPr>
          <a:xfrm>
            <a:off x="6172203" y="4157848"/>
            <a:ext cx="5395912" cy="1634595"/>
          </a:xfrm>
          <a:prstGeom prst="roundRect">
            <a:avLst>
              <a:gd name="adj" fmla="val 6826"/>
            </a:avLst>
          </a:prstGeom>
          <a:noFill/>
          <a:ln>
            <a:solidFill>
              <a:schemeClr val="bg2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5D81DFD6-AF0E-9182-1AD2-F2C6D96E856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21583" r="26631" b="24143"/>
          <a:stretch/>
        </p:blipFill>
        <p:spPr>
          <a:xfrm>
            <a:off x="9445370" y="4249613"/>
            <a:ext cx="1966107" cy="145440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E1E57D5A-7399-C6BC-4D09-C951DAB12044}"/>
              </a:ext>
            </a:extLst>
          </p:cNvPr>
          <p:cNvSpPr txBox="1"/>
          <p:nvPr/>
        </p:nvSpPr>
        <p:spPr>
          <a:xfrm>
            <a:off x="713642" y="4791226"/>
            <a:ext cx="5216400" cy="307777"/>
          </a:xfrm>
          <a:prstGeom prst="rect">
            <a:avLst/>
          </a:prstGeom>
          <a:noFill/>
        </p:spPr>
        <p:txBody>
          <a:bodyPr wrap="square" lIns="251999" rIns="251999" rtlCol="0" anchor="ctr">
            <a:spAutoFit/>
          </a:bodyPr>
          <a:lstStyle/>
          <a:p>
            <a:pPr>
              <a:spcAft>
                <a:spcPts val="1000"/>
              </a:spcAft>
            </a:pPr>
            <a:r>
              <a:rPr lang="en-US" sz="1400" dirty="0">
                <a:latin typeface="Helvetica Light" panose="020B0403020202020204" pitchFamily="34" charset="0"/>
              </a:rPr>
              <a:t>Insert table / figure from spreadsheet calculations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B18A1C7-C746-2E10-A344-060B229DBBCC}"/>
              </a:ext>
            </a:extLst>
          </p:cNvPr>
          <p:cNvSpPr txBox="1"/>
          <p:nvPr/>
        </p:nvSpPr>
        <p:spPr>
          <a:xfrm>
            <a:off x="6261959" y="5140950"/>
            <a:ext cx="3491641" cy="461665"/>
          </a:xfrm>
          <a:prstGeom prst="rect">
            <a:avLst/>
          </a:prstGeom>
          <a:noFill/>
        </p:spPr>
        <p:txBody>
          <a:bodyPr wrap="square" lIns="251999" rIns="251999" rtlCol="0" anchor="ctr">
            <a:spAutoFit/>
          </a:bodyPr>
          <a:lstStyle/>
          <a:p>
            <a:pPr>
              <a:spcAft>
                <a:spcPts val="1000"/>
              </a:spcAft>
            </a:pPr>
            <a:r>
              <a:rPr lang="en-US" sz="1200" dirty="0">
                <a:solidFill>
                  <a:schemeClr val="bg1"/>
                </a:solidFill>
                <a:latin typeface="Helvetica Light" panose="020B0403020202020204" pitchFamily="34" charset="0"/>
              </a:rPr>
              <a:t>with a carbon footprint equivalent </a:t>
            </a:r>
            <a:br>
              <a:rPr lang="en-US" sz="1200" dirty="0">
                <a:solidFill>
                  <a:schemeClr val="bg1"/>
                </a:solidFill>
                <a:latin typeface="Helvetica Light" panose="020B0403020202020204" pitchFamily="34" charset="0"/>
              </a:rPr>
            </a:br>
            <a:r>
              <a:rPr lang="en-US" sz="1200" dirty="0">
                <a:solidFill>
                  <a:schemeClr val="bg1"/>
                </a:solidFill>
                <a:latin typeface="Helvetica Light" panose="020B0403020202020204" pitchFamily="34" charset="0"/>
              </a:rPr>
              <a:t>to driving </a:t>
            </a:r>
            <a:r>
              <a:rPr lang="en-US" sz="1200" b="1" dirty="0">
                <a:solidFill>
                  <a:schemeClr val="bg1"/>
                </a:solidFill>
                <a:latin typeface="Helvetica" pitchFamily="2" charset="0"/>
              </a:rPr>
              <a:t>XXX</a:t>
            </a:r>
            <a:r>
              <a:rPr lang="en-US" sz="1200" dirty="0">
                <a:solidFill>
                  <a:schemeClr val="bg1"/>
                </a:solidFill>
                <a:latin typeface="Helvetica Light" panose="020B0403020202020204" pitchFamily="34" charset="0"/>
              </a:rPr>
              <a:t> miles in a petrol car!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F07F7B9-9CF1-6B10-00ED-B8827F08CF74}"/>
              </a:ext>
            </a:extLst>
          </p:cNvPr>
          <p:cNvSpPr txBox="1"/>
          <p:nvPr/>
        </p:nvSpPr>
        <p:spPr>
          <a:xfrm>
            <a:off x="8559237" y="2434870"/>
            <a:ext cx="2556922" cy="923330"/>
          </a:xfrm>
          <a:prstGeom prst="rect">
            <a:avLst/>
          </a:prstGeom>
          <a:noFill/>
        </p:spPr>
        <p:txBody>
          <a:bodyPr wrap="square" lIns="251999" rIns="251999" rtlCol="0" anchor="ctr">
            <a:spAutoFit/>
          </a:bodyPr>
          <a:lstStyle/>
          <a:p>
            <a:pPr>
              <a:spcAft>
                <a:spcPts val="1000"/>
              </a:spcAft>
            </a:pPr>
            <a:r>
              <a:rPr lang="en-US" sz="3600" b="1" dirty="0">
                <a:solidFill>
                  <a:schemeClr val="bg2"/>
                </a:solidFill>
                <a:latin typeface="Helvetica" pitchFamily="2" charset="0"/>
              </a:rPr>
              <a:t>XX(XX%)</a:t>
            </a:r>
            <a:br>
              <a:rPr lang="en-US" sz="3600" b="1" dirty="0">
                <a:solidFill>
                  <a:schemeClr val="bg2"/>
                </a:solidFill>
                <a:latin typeface="Helvetica" pitchFamily="2" charset="0"/>
              </a:rPr>
            </a:br>
            <a:r>
              <a:rPr lang="en-US" sz="1600" b="1" dirty="0">
                <a:solidFill>
                  <a:schemeClr val="bg2"/>
                </a:solidFill>
                <a:latin typeface="Helvetica" pitchFamily="2" charset="0"/>
              </a:rPr>
              <a:t>used ABHR</a:t>
            </a:r>
            <a:endParaRPr lang="en-US" b="1" dirty="0">
              <a:solidFill>
                <a:schemeClr val="bg2"/>
              </a:solidFill>
              <a:latin typeface="Helvetica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3C3EB95-6E67-6849-902D-33156FA60D80}"/>
              </a:ext>
            </a:extLst>
          </p:cNvPr>
          <p:cNvSpPr txBox="1"/>
          <p:nvPr/>
        </p:nvSpPr>
        <p:spPr>
          <a:xfrm>
            <a:off x="713642" y="2588759"/>
            <a:ext cx="5216400" cy="892552"/>
          </a:xfrm>
          <a:prstGeom prst="rect">
            <a:avLst/>
          </a:prstGeom>
          <a:noFill/>
        </p:spPr>
        <p:txBody>
          <a:bodyPr wrap="square" lIns="251999" rIns="251999" rtlCol="0" anchor="ctr">
            <a:spAutoFit/>
          </a:bodyPr>
          <a:lstStyle/>
          <a:p>
            <a:pPr>
              <a:spcAft>
                <a:spcPts val="1000"/>
              </a:spcAft>
            </a:pPr>
            <a:r>
              <a:rPr lang="en-US" sz="3600" b="1" dirty="0">
                <a:solidFill>
                  <a:schemeClr val="bg2"/>
                </a:solidFill>
                <a:latin typeface="Helvetica" pitchFamily="2" charset="0"/>
              </a:rPr>
              <a:t>XXXX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42A46"/>
                </a:solidFill>
                <a:effectLst/>
                <a:uLnTx/>
                <a:uFillTx/>
                <a:latin typeface="Helvetica Light" panose="020B0403020202020204" pitchFamily="34" charset="0"/>
                <a:ea typeface="+mn-ea"/>
                <a:cs typeface="+mn-cs"/>
              </a:rPr>
              <a:t>including</a:t>
            </a:r>
            <a:r>
              <a:rPr lang="en-US" sz="3600" b="1" dirty="0">
                <a:solidFill>
                  <a:schemeClr val="bg2"/>
                </a:solidFill>
                <a:latin typeface="Helvetica" pitchFamily="2" charset="0"/>
              </a:rPr>
              <a:t>      XXXX</a:t>
            </a:r>
            <a:br>
              <a:rPr lang="en-US" sz="3600" b="1" dirty="0">
                <a:solidFill>
                  <a:schemeClr val="bg2"/>
                </a:solidFill>
                <a:latin typeface="Helvetica" pitchFamily="2" charset="0"/>
              </a:rPr>
            </a:br>
            <a:r>
              <a:rPr lang="en-US" sz="1600" b="1" dirty="0">
                <a:solidFill>
                  <a:schemeClr val="bg2"/>
                </a:solidFill>
                <a:latin typeface="Helvetica" pitchFamily="2" charset="0"/>
              </a:rPr>
              <a:t>operating cases                    scrubbing episodes    </a:t>
            </a:r>
          </a:p>
        </p:txBody>
      </p:sp>
    </p:spTree>
    <p:extLst>
      <p:ext uri="{BB962C8B-B14F-4D97-AF65-F5344CB8AC3E}">
        <p14:creationId xmlns:p14="http://schemas.microsoft.com/office/powerpoint/2010/main" val="17740765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F8C7088-1442-5E6B-C5F3-F3D0B1044A21}"/>
              </a:ext>
            </a:extLst>
          </p:cNvPr>
          <p:cNvSpPr txBox="1"/>
          <p:nvPr/>
        </p:nvSpPr>
        <p:spPr>
          <a:xfrm>
            <a:off x="370115" y="2819524"/>
            <a:ext cx="7207624" cy="1508105"/>
          </a:xfrm>
          <a:prstGeom prst="rect">
            <a:avLst/>
          </a:prstGeom>
          <a:noFill/>
        </p:spPr>
        <p:txBody>
          <a:bodyPr wrap="square" lIns="251999" rIns="251999" rtlCol="0" anchor="ctr">
            <a:spAutoFit/>
          </a:bodyPr>
          <a:lstStyle/>
          <a:p>
            <a:pPr>
              <a:spcAft>
                <a:spcPts val="1000"/>
              </a:spcAf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This represents a saving of </a:t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</a:b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XXXX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pounds per year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0F7A228-5FC2-B169-B5C8-4A56111F7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23888" y="6372225"/>
            <a:ext cx="494698" cy="500063"/>
          </a:xfrm>
        </p:spPr>
        <p:txBody>
          <a:bodyPr/>
          <a:lstStyle/>
          <a:p>
            <a:fld id="{0E5C1A19-7B52-394F-953D-1C895956913F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60242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490844-4FF1-6CAC-B95A-6A6AFDE92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CA6A79-4E6C-C406-F3A4-B3F79947B5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2383769"/>
            <a:ext cx="10944224" cy="2750151"/>
          </a:xfrm>
        </p:spPr>
        <p:txBody>
          <a:bodyPr>
            <a:noAutofit/>
          </a:bodyPr>
          <a:lstStyle/>
          <a:p>
            <a:pPr marL="266700" indent="0">
              <a:lnSpc>
                <a:spcPct val="100000"/>
              </a:lnSpc>
              <a:spcAft>
                <a:spcPts val="500"/>
              </a:spcAft>
              <a:buNone/>
            </a:pPr>
            <a:r>
              <a:rPr lang="en-US" sz="1900" dirty="0"/>
              <a:t>Slide 3</a:t>
            </a:r>
          </a:p>
          <a:p>
            <a:pPr marL="182563" indent="-173038">
              <a:lnSpc>
                <a:spcPct val="100000"/>
              </a:lnSpc>
              <a:spcAft>
                <a:spcPts val="500"/>
              </a:spcAft>
              <a:buFont typeface="+mj-lt"/>
              <a:buAutoNum type="arabicPeriod"/>
            </a:pPr>
            <a:r>
              <a:rPr lang="en-GB" sz="1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NICE 2020. </a:t>
            </a:r>
            <a:r>
              <a:rPr lang="en-GB" sz="1100" b="0" dirty="0">
                <a:effectLst/>
                <a:latin typeface="Helvetica Light" panose="020B04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Surgical site infections: prevention and treatment (NG125). Available at: https://</a:t>
            </a:r>
            <a:r>
              <a:rPr lang="en-GB" sz="1100" b="0" dirty="0" err="1">
                <a:effectLst/>
                <a:latin typeface="Helvetica Light" panose="020B04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www.nice.org.uk</a:t>
            </a:r>
            <a:r>
              <a:rPr lang="en-GB" sz="1100" b="0" dirty="0">
                <a:effectLst/>
                <a:latin typeface="Helvetica Light" panose="020B04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/guidance/ng125</a:t>
            </a:r>
            <a:endParaRPr lang="en-US" sz="1100" b="0" dirty="0">
              <a:latin typeface="Helvetica Light" panose="020B0403020202020204" pitchFamily="34" charset="0"/>
            </a:endParaRPr>
          </a:p>
          <a:p>
            <a:pPr marL="182563" marR="0" lvl="0" indent="-1730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SzTx/>
              <a:buFont typeface="+mj-lt"/>
              <a:buAutoNum type="arabicPeriod"/>
              <a:defRPr/>
            </a:pPr>
            <a:r>
              <a:rPr lang="en-GB" sz="1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World Health Organisation 2009.</a:t>
            </a:r>
            <a:r>
              <a:rPr lang="en-GB" sz="1100" b="0" dirty="0">
                <a:effectLst/>
                <a:latin typeface="Helvetica Light" panose="020B04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WHO </a:t>
            </a:r>
            <a:r>
              <a:rPr lang="en-GB" sz="1100" b="0" dirty="0" err="1">
                <a:effectLst/>
                <a:latin typeface="Helvetica Light" panose="020B04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Guildeines</a:t>
            </a:r>
            <a:r>
              <a:rPr lang="en-GB" sz="1100" b="0" dirty="0">
                <a:effectLst/>
                <a:latin typeface="Helvetica Light" panose="020B04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on Hand </a:t>
            </a:r>
            <a:r>
              <a:rPr lang="en-GB" sz="1100" b="0" dirty="0" err="1">
                <a:effectLst/>
                <a:latin typeface="Helvetica Light" panose="020B04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Hygeine</a:t>
            </a:r>
            <a:r>
              <a:rPr lang="en-GB" sz="1100" b="0" dirty="0">
                <a:effectLst/>
                <a:latin typeface="Helvetica Light" panose="020B04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Health Care. Available at: https://</a:t>
            </a:r>
            <a:r>
              <a:rPr lang="en-GB" sz="1100" b="0" dirty="0" err="1">
                <a:effectLst/>
                <a:latin typeface="Helvetica Light" panose="020B04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www.who.int</a:t>
            </a:r>
            <a:r>
              <a:rPr lang="en-GB" sz="1100" b="0" dirty="0">
                <a:effectLst/>
                <a:latin typeface="Helvetica Light" panose="020B04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/publications/</a:t>
            </a:r>
            <a:r>
              <a:rPr lang="en-GB" sz="1100" b="0" dirty="0" err="1">
                <a:effectLst/>
                <a:latin typeface="Helvetica Light" panose="020B04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GB" sz="1100" b="0" dirty="0">
                <a:effectLst/>
                <a:latin typeface="Helvetica Light" panose="020B04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/item/9789241597906</a:t>
            </a:r>
            <a:endParaRPr lang="en-US" sz="1100" b="0" dirty="0">
              <a:latin typeface="Helvetica Light" panose="020B0403020202020204" pitchFamily="34" charset="0"/>
            </a:endParaRPr>
          </a:p>
          <a:p>
            <a:pPr marL="182563" marR="0" lvl="0" indent="-1730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SzTx/>
              <a:buFont typeface="+mj-lt"/>
              <a:buAutoNum type="arabicPeriod"/>
              <a:defRPr/>
            </a:pPr>
            <a:r>
              <a:rPr lang="en-GB" sz="1100" dirty="0">
                <a:effectLst/>
                <a:ea typeface="Times New Roman" panose="02020603050405020304" pitchFamily="18" charset="0"/>
              </a:rPr>
              <a:t>Wormer BA, </a:t>
            </a:r>
            <a:r>
              <a:rPr lang="en-GB" sz="1100" dirty="0" err="1">
                <a:effectLst/>
                <a:ea typeface="Times New Roman" panose="02020603050405020304" pitchFamily="18" charset="0"/>
              </a:rPr>
              <a:t>Augenstein</a:t>
            </a:r>
            <a:r>
              <a:rPr lang="en-GB" sz="1100" dirty="0">
                <a:effectLst/>
                <a:ea typeface="Times New Roman" panose="02020603050405020304" pitchFamily="18" charset="0"/>
              </a:rPr>
              <a:t> VA, Carpenter SL, et al. </a:t>
            </a:r>
            <a:r>
              <a:rPr lang="en-GB" sz="1100" b="0" dirty="0">
                <a:effectLst/>
                <a:latin typeface="Helvetica Light" panose="020B0403020202020204" pitchFamily="34" charset="0"/>
                <a:ea typeface="Times New Roman" panose="02020603050405020304" pitchFamily="18" charset="0"/>
              </a:rPr>
              <a:t>The green operating room: simple changes to reduce cost and our carbon footprint. Am </a:t>
            </a:r>
            <a:r>
              <a:rPr lang="en-GB" sz="1100" b="0" dirty="0" err="1">
                <a:effectLst/>
                <a:latin typeface="Helvetica Light" panose="020B0403020202020204" pitchFamily="34" charset="0"/>
                <a:ea typeface="Times New Roman" panose="02020603050405020304" pitchFamily="18" charset="0"/>
              </a:rPr>
              <a:t>Surg</a:t>
            </a:r>
            <a:r>
              <a:rPr lang="en-GB" sz="1100" b="0" dirty="0">
                <a:effectLst/>
                <a:latin typeface="Helvetica Light" panose="020B0403020202020204" pitchFamily="34" charset="0"/>
                <a:ea typeface="Times New Roman" panose="02020603050405020304" pitchFamily="18" charset="0"/>
              </a:rPr>
              <a:t> 2013; 79: 666–671. </a:t>
            </a:r>
            <a:endParaRPr lang="en-US" sz="1100" b="0" dirty="0">
              <a:effectLst/>
              <a:latin typeface="Helvetica Light" panose="020B0403020202020204" pitchFamily="34" charset="0"/>
              <a:ea typeface="Times New Roman" panose="02020603050405020304" pitchFamily="18" charset="0"/>
            </a:endParaRPr>
          </a:p>
          <a:p>
            <a:pPr marL="182563" marR="0" lvl="0" indent="-1730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SzTx/>
              <a:buFont typeface="+mj-lt"/>
              <a:buAutoNum type="arabicPeriod"/>
              <a:defRPr/>
            </a:pPr>
            <a:r>
              <a:rPr lang="en-GB" sz="1100" dirty="0">
                <a:effectLst/>
                <a:ea typeface="Calibri" panose="020F0502020204030204" pitchFamily="34" charset="0"/>
              </a:rPr>
              <a:t>United Nations Department of Economic and Social Affairs (UNDESA) 2015. </a:t>
            </a:r>
            <a:r>
              <a:rPr lang="en-GB" sz="1100" b="0" dirty="0">
                <a:effectLst/>
                <a:latin typeface="Helvetica Light" panose="020B0403020202020204" pitchFamily="34" charset="0"/>
                <a:ea typeface="Calibri" panose="020F0502020204030204" pitchFamily="34" charset="0"/>
              </a:rPr>
              <a:t>International Decade for Action ‘Water for Life’; Water and Sustainable Development. Available from: </a:t>
            </a:r>
            <a:r>
              <a:rPr lang="en-GB" sz="1100" b="0" dirty="0">
                <a:solidFill>
                  <a:schemeClr val="bg2"/>
                </a:solidFill>
                <a:effectLst/>
                <a:latin typeface="Helvetica Light" panose="020B0403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https://www.un.org/waterforlifedecade/water_and_sustainable_development.shtml</a:t>
            </a:r>
            <a:r>
              <a:rPr lang="en-GB" sz="1100" b="0" dirty="0">
                <a:solidFill>
                  <a:schemeClr val="bg2"/>
                </a:solidFill>
                <a:effectLst/>
                <a:latin typeface="Helvetica Light" panose="020B0403020202020204" pitchFamily="34" charset="0"/>
              </a:rPr>
              <a:t> </a:t>
            </a:r>
            <a:endParaRPr lang="en-US" sz="1100" b="0" dirty="0">
              <a:solidFill>
                <a:schemeClr val="bg2"/>
              </a:solidFill>
              <a:latin typeface="Helvetica Light" panose="020B0403020202020204" pitchFamily="34" charset="0"/>
            </a:endParaRPr>
          </a:p>
          <a:p>
            <a:pPr marL="182563" marR="0" lvl="0" indent="-1730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SzTx/>
              <a:buFont typeface="+mj-lt"/>
              <a:buAutoNum type="arabicPeriod"/>
              <a:defRPr/>
            </a:pPr>
            <a:r>
              <a:rPr lang="en-GB" sz="1100" dirty="0" err="1">
                <a:effectLst/>
                <a:ea typeface="Times New Roman" panose="02020603050405020304" pitchFamily="18" charset="0"/>
              </a:rPr>
              <a:t>Parienti</a:t>
            </a:r>
            <a:r>
              <a:rPr lang="en-GB" sz="1100" dirty="0">
                <a:effectLst/>
                <a:ea typeface="Times New Roman" panose="02020603050405020304" pitchFamily="18" charset="0"/>
              </a:rPr>
              <a:t> JJ, </a:t>
            </a:r>
            <a:r>
              <a:rPr lang="en-GB" sz="1100" dirty="0" err="1">
                <a:effectLst/>
                <a:ea typeface="Times New Roman" panose="02020603050405020304" pitchFamily="18" charset="0"/>
              </a:rPr>
              <a:t>Thibon</a:t>
            </a:r>
            <a:r>
              <a:rPr lang="en-GB" sz="1100" dirty="0">
                <a:effectLst/>
                <a:ea typeface="Times New Roman" panose="02020603050405020304" pitchFamily="18" charset="0"/>
              </a:rPr>
              <a:t> P, Heller R, et al. </a:t>
            </a:r>
            <a:r>
              <a:rPr lang="en-GB" sz="1100" b="0" dirty="0">
                <a:effectLst/>
                <a:latin typeface="Helvetica Light" panose="020B0403020202020204" pitchFamily="34" charset="0"/>
                <a:ea typeface="Times New Roman" panose="02020603050405020304" pitchFamily="18" charset="0"/>
              </a:rPr>
              <a:t>Hand-rubbing with an aqueous alcoholic solution vs traditional surgical hand-scrubbing and 30-day surgical site infection rates: </a:t>
            </a:r>
            <a:br>
              <a:rPr lang="en-GB" sz="1100" b="0" dirty="0">
                <a:effectLst/>
                <a:latin typeface="Helvetica Light" panose="020B0403020202020204" pitchFamily="34" charset="0"/>
                <a:ea typeface="Times New Roman" panose="02020603050405020304" pitchFamily="18" charset="0"/>
              </a:rPr>
            </a:br>
            <a:r>
              <a:rPr lang="en-GB" sz="1100" b="0" dirty="0">
                <a:effectLst/>
                <a:latin typeface="Helvetica Light" panose="020B0403020202020204" pitchFamily="34" charset="0"/>
                <a:ea typeface="Times New Roman" panose="02020603050405020304" pitchFamily="18" charset="0"/>
              </a:rPr>
              <a:t>a randomized equivalence study. JAMA 2002;288(6):722-727. </a:t>
            </a:r>
            <a:endParaRPr lang="en-US" sz="1100" b="0" dirty="0">
              <a:latin typeface="Helvetica Light" panose="020B0403020202020204" pitchFamily="34" charset="0"/>
            </a:endParaRPr>
          </a:p>
          <a:p>
            <a:pPr marL="182563" marR="0" lvl="0" indent="-1730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SzTx/>
              <a:buFont typeface="+mj-lt"/>
              <a:buAutoNum type="arabicPeriod"/>
              <a:defRPr/>
            </a:pPr>
            <a:r>
              <a:rPr lang="en-GB" sz="1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Tanner J, </a:t>
            </a:r>
            <a:r>
              <a:rPr lang="en-GB" sz="1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Dumville</a:t>
            </a:r>
            <a:r>
              <a:rPr lang="en-GB" sz="1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JC, Normal G, </a:t>
            </a:r>
            <a:r>
              <a:rPr lang="en-GB" sz="1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Fortnam</a:t>
            </a:r>
            <a:r>
              <a:rPr lang="en-GB" sz="1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M. </a:t>
            </a:r>
            <a:r>
              <a:rPr lang="en-GB" sz="1100" b="0" dirty="0">
                <a:effectLst/>
                <a:latin typeface="Helvetica Light" panose="020B04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Surgical hand antisepsis to reduce surgical site infection. Cochrane Database of Systematic Reviews 2016; 1: Article CD004288 </a:t>
            </a:r>
            <a:endParaRPr lang="en-US" sz="1100" b="0" dirty="0">
              <a:latin typeface="Helvetica Light" panose="020B0403020202020204" pitchFamily="34" charset="0"/>
            </a:endParaRPr>
          </a:p>
          <a:p>
            <a:pPr marL="182563" marR="0" lvl="0" indent="-1730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SzTx/>
              <a:buFont typeface="+mj-lt"/>
              <a:buAutoNum type="arabicPeriod"/>
              <a:defRPr/>
            </a:pPr>
            <a:r>
              <a:rPr lang="en-GB" sz="1100" dirty="0">
                <a:effectLst/>
                <a:ea typeface="Times New Roman" panose="02020603050405020304" pitchFamily="18" charset="0"/>
              </a:rPr>
              <a:t>Lopes AER, </a:t>
            </a:r>
            <a:r>
              <a:rPr lang="en-GB" sz="1100" dirty="0" err="1">
                <a:effectLst/>
                <a:ea typeface="Times New Roman" panose="02020603050405020304" pitchFamily="18" charset="0"/>
              </a:rPr>
              <a:t>Menegueti</a:t>
            </a:r>
            <a:r>
              <a:rPr lang="en-GB" sz="1100" dirty="0">
                <a:effectLst/>
                <a:ea typeface="Times New Roman" panose="02020603050405020304" pitchFamily="18" charset="0"/>
              </a:rPr>
              <a:t> MG, Gaspar GG, et al. </a:t>
            </a:r>
            <a:r>
              <a:rPr lang="en-GB" sz="1100" b="0" dirty="0">
                <a:effectLst/>
                <a:latin typeface="Helvetica Light" panose="020B0403020202020204" pitchFamily="34" charset="0"/>
                <a:ea typeface="Times New Roman" panose="02020603050405020304" pitchFamily="18" charset="0"/>
              </a:rPr>
              <a:t>comparing surgeons’ skin tolerance and acceptability to alcohol-based surgical hand preparation vs traditional surgical scrub: a matched quasi-experimental study. Am J Infect Control 2020;50(10):1091-1097.</a:t>
            </a:r>
            <a:endParaRPr lang="en-US" sz="1100" b="0" dirty="0">
              <a:latin typeface="Helvetica Light" panose="020B0403020202020204" pitchFamily="34" charset="0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CDF656EA-5D05-209D-3B48-CE8345F680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3888" y="2383769"/>
            <a:ext cx="166073" cy="219644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9C65277-77EB-C674-D687-D0BDD51D46AD}"/>
              </a:ext>
            </a:extLst>
          </p:cNvPr>
          <p:cNvSpPr txBox="1">
            <a:spLocks/>
          </p:cNvSpPr>
          <p:nvPr/>
        </p:nvSpPr>
        <p:spPr>
          <a:xfrm>
            <a:off x="623888" y="5309121"/>
            <a:ext cx="10944224" cy="56052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11150" indent="-300038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/>
              <a:defRPr sz="2800" b="1" i="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  <a:lvl2pPr marL="534988" indent="-2619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/>
              <a:defRPr sz="2400" b="0" i="0" kern="1200">
                <a:solidFill>
                  <a:schemeClr val="tx1"/>
                </a:solidFill>
                <a:latin typeface="Helvetica Light" panose="020B0403020202020204" pitchFamily="34" charset="0"/>
                <a:ea typeface="+mn-ea"/>
                <a:cs typeface="+mn-cs"/>
              </a:defRPr>
            </a:lvl2pPr>
            <a:lvl3pPr marL="808038" indent="-2730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/>
              <a:defRPr sz="2000" b="0" i="0" kern="1200">
                <a:solidFill>
                  <a:schemeClr val="tx1"/>
                </a:solidFill>
                <a:latin typeface="Helvetica Light" panose="020B0403020202020204" pitchFamily="34" charset="0"/>
                <a:ea typeface="+mn-ea"/>
                <a:cs typeface="+mn-cs"/>
              </a:defRPr>
            </a:lvl3pPr>
            <a:lvl4pPr marL="1069975" indent="-2619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Helvetica Light" panose="020B0403020202020204" pitchFamily="34" charset="0"/>
                <a:ea typeface="+mn-ea"/>
                <a:cs typeface="+mn-cs"/>
              </a:defRPr>
            </a:lvl4pPr>
            <a:lvl5pPr marL="1344613" indent="-2746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Helvetica Light" panose="020B0403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0">
              <a:buFont typeface="Arial" panose="020B0604020202020204" pitchFamily="34" charset="0"/>
              <a:buNone/>
            </a:pPr>
            <a:r>
              <a:rPr lang="en-US" sz="1900" dirty="0"/>
              <a:t>Slide 9</a:t>
            </a:r>
          </a:p>
          <a:p>
            <a:pPr marL="11112" indent="0">
              <a:buNone/>
            </a:pPr>
            <a:r>
              <a:rPr lang="en-US" sz="1100" dirty="0"/>
              <a:t>Source: </a:t>
            </a:r>
            <a:r>
              <a:rPr lang="en-US" sz="1100" b="0" dirty="0">
                <a:solidFill>
                  <a:schemeClr val="bg2"/>
                </a:solidFill>
                <a:latin typeface="Helvetica Light" panose="020B0403020202020204" pitchFamily="34" charset="0"/>
              </a:rPr>
              <a:t>https://</a:t>
            </a:r>
            <a:r>
              <a:rPr lang="en-US" sz="1100" b="0" dirty="0" err="1">
                <a:solidFill>
                  <a:schemeClr val="bg2"/>
                </a:solidFill>
                <a:latin typeface="Helvetica Light" panose="020B0403020202020204" pitchFamily="34" charset="0"/>
              </a:rPr>
              <a:t>www.england.nhs.uk</a:t>
            </a:r>
            <a:r>
              <a:rPr lang="en-US" sz="1100" b="0" dirty="0">
                <a:solidFill>
                  <a:schemeClr val="bg2"/>
                </a:solidFill>
                <a:latin typeface="Helvetica Light" panose="020B0403020202020204" pitchFamily="34" charset="0"/>
              </a:rPr>
              <a:t>/publication/national-infection-prevention-and-control-manual-for-england-appendices/#heading-4 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B9558984-E5C6-D095-4EC7-8B4ACD3E7E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3888" y="5309120"/>
            <a:ext cx="166073" cy="219644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2C00AB8-588C-3E72-B8FA-AE324181EA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23888" y="6372225"/>
            <a:ext cx="494698" cy="500063"/>
          </a:xfrm>
        </p:spPr>
        <p:txBody>
          <a:bodyPr/>
          <a:lstStyle/>
          <a:p>
            <a:fld id="{0E5C1A19-7B52-394F-953D-1C895956913F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61636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C8D3E2-8652-B537-F706-FBF57EC57D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94122" y="2693274"/>
            <a:ext cx="5943816" cy="1636987"/>
          </a:xfrm>
          <a:effectLst>
            <a:outerShdw blurRad="344347" dir="5400000" algn="ctr" rotWithShape="0">
              <a:schemeClr val="tx1"/>
            </a:outerShdw>
          </a:effectLst>
        </p:spPr>
        <p:txBody>
          <a:bodyPr anchor="b">
            <a:normAutofit/>
          </a:bodyPr>
          <a:lstStyle/>
          <a:p>
            <a:r>
              <a:rPr lang="en-US" sz="4400" dirty="0">
                <a:solidFill>
                  <a:schemeClr val="bg2"/>
                </a:solidFill>
              </a:rPr>
              <a:t>Thank you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1AF4197-84A0-DE41-65EF-3D67E3400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23888" y="6372225"/>
            <a:ext cx="494698" cy="500063"/>
          </a:xfrm>
        </p:spPr>
        <p:txBody>
          <a:bodyPr/>
          <a:lstStyle/>
          <a:p>
            <a:fld id="{0E5C1A19-7B52-394F-953D-1C895956913F}" type="slidenum">
              <a:rPr lang="en-US" smtClean="0"/>
              <a:t>15</a:t>
            </a:fld>
            <a:endParaRPr lang="en-US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B84BBA6E-FC03-EFA1-BAEF-343F338FF0B3}"/>
              </a:ext>
            </a:extLst>
          </p:cNvPr>
          <p:cNvSpPr txBox="1">
            <a:spLocks/>
          </p:cNvSpPr>
          <p:nvPr/>
        </p:nvSpPr>
        <p:spPr>
          <a:xfrm>
            <a:off x="2917501" y="4435364"/>
            <a:ext cx="4971269" cy="742225"/>
          </a:xfrm>
          <a:prstGeom prst="rect">
            <a:avLst/>
          </a:prstGeom>
          <a:effectLst>
            <a:outerShdw blurRad="344347" dir="5400000" algn="ctr" rotWithShape="0">
              <a:schemeClr val="tx1"/>
            </a:outerShdw>
          </a:effectLst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Arial" panose="020B0604020202020204" pitchFamily="34" charset="0"/>
              <a:buNone/>
              <a:tabLst/>
              <a:defRPr sz="2400" b="0" i="0" kern="1200">
                <a:solidFill>
                  <a:schemeClr val="bg1"/>
                </a:solidFill>
                <a:latin typeface="Helvetica Light" panose="020B040302020202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None/>
              <a:tabLst/>
              <a:defRPr sz="2000" b="0" i="0" kern="1200">
                <a:solidFill>
                  <a:schemeClr val="tx1"/>
                </a:solidFill>
                <a:latin typeface="Helvetica Light" panose="020B040302020202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None/>
              <a:tabLst/>
              <a:defRPr sz="1800" b="0" i="0" kern="1200">
                <a:solidFill>
                  <a:schemeClr val="tx1"/>
                </a:solidFill>
                <a:latin typeface="Helvetica Light" panose="020B0403020202020204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Helvetica Light" panose="020B040302020202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Helvetica Light" panose="020B0403020202020204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RCS Green Theatre Checklist </a:t>
            </a:r>
            <a:br>
              <a:rPr lang="en-US" sz="1800" dirty="0"/>
            </a:br>
            <a:r>
              <a:rPr lang="en-US" sz="1800" dirty="0"/>
              <a:t>E-Quip series</a:t>
            </a:r>
          </a:p>
        </p:txBody>
      </p:sp>
      <p:pic>
        <p:nvPicPr>
          <p:cNvPr id="9" name="Picture 8" descr="A close-up of a flyer&#10;&#10;Description automatically generated">
            <a:extLst>
              <a:ext uri="{FF2B5EF4-FFF2-40B4-BE49-F238E27FC236}">
                <a16:creationId xmlns:a16="http://schemas.microsoft.com/office/drawing/2014/main" id="{DC72A22C-0220-0606-C72E-00FEDF7CF5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883" t="15387" r="23944" b="27929"/>
          <a:stretch/>
        </p:blipFill>
        <p:spPr>
          <a:xfrm>
            <a:off x="6096001" y="2920585"/>
            <a:ext cx="5664818" cy="39517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7E7435C-C4BB-BD01-280F-C20B18AE99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0769" y="1189704"/>
            <a:ext cx="3200099" cy="4817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191B817-EDAA-DA4A-70CE-2ABA0939BF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6584" y="4056316"/>
            <a:ext cx="1416474" cy="168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2648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AB1B7E-E676-28D4-C25A-62E4B1E475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3436" y="2226733"/>
            <a:ext cx="6307691" cy="1391821"/>
          </a:xfrm>
        </p:spPr>
        <p:txBody>
          <a:bodyPr>
            <a:normAutofit/>
          </a:bodyPr>
          <a:lstStyle/>
          <a:p>
            <a:r>
              <a:rPr lang="en-US" sz="5400" dirty="0"/>
              <a:t>Rub don’t scrub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761C6D-711B-840A-3F77-AFC0C8AE98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886" y="3728620"/>
            <a:ext cx="6317241" cy="742225"/>
          </a:xfrm>
        </p:spPr>
        <p:txBody>
          <a:bodyPr/>
          <a:lstStyle/>
          <a:p>
            <a:r>
              <a:rPr lang="en-US" dirty="0"/>
              <a:t>Switching to waterless alcohol-based hand </a:t>
            </a:r>
            <a:br>
              <a:rPr lang="en-US" dirty="0"/>
            </a:br>
            <a:r>
              <a:rPr lang="en-US" dirty="0"/>
              <a:t>rub for surgical scrubbing</a:t>
            </a:r>
          </a:p>
          <a:p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C153089-1F1E-F116-3EA6-6FC66D48C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23888" y="6372225"/>
            <a:ext cx="494698" cy="500063"/>
          </a:xfrm>
        </p:spPr>
        <p:txBody>
          <a:bodyPr/>
          <a:lstStyle/>
          <a:p>
            <a:fld id="{0E5C1A19-7B52-394F-953D-1C895956913F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07098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71DBF83-5ECE-83B2-482A-3F042E1462B5}"/>
              </a:ext>
            </a:extLst>
          </p:cNvPr>
          <p:cNvSpPr/>
          <p:nvPr/>
        </p:nvSpPr>
        <p:spPr>
          <a:xfrm>
            <a:off x="0" y="-1"/>
            <a:ext cx="12192000" cy="623728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E7A42C1-41A7-12E1-998E-521CC870F385}"/>
              </a:ext>
            </a:extLst>
          </p:cNvPr>
          <p:cNvSpPr/>
          <p:nvPr/>
        </p:nvSpPr>
        <p:spPr>
          <a:xfrm>
            <a:off x="0" y="-1"/>
            <a:ext cx="12192000" cy="6237287"/>
          </a:xfrm>
          <a:prstGeom prst="rect">
            <a:avLst/>
          </a:prstGeom>
          <a:gradFill>
            <a:gsLst>
              <a:gs pos="0">
                <a:schemeClr val="tx1">
                  <a:lumMod val="49221"/>
                </a:schemeClr>
              </a:gs>
              <a:gs pos="36000">
                <a:schemeClr val="tx2"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18703AD-EF0F-D6A5-0BBE-59E4EBE24E2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836070" y="-1"/>
            <a:ext cx="9355930" cy="623728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1F7E1F0-C34D-1A20-6CCC-46EB6476A971}"/>
              </a:ext>
            </a:extLst>
          </p:cNvPr>
          <p:cNvSpPr/>
          <p:nvPr/>
        </p:nvSpPr>
        <p:spPr>
          <a:xfrm rot="10800000">
            <a:off x="0" y="-2"/>
            <a:ext cx="12192000" cy="6237287"/>
          </a:xfrm>
          <a:prstGeom prst="rect">
            <a:avLst/>
          </a:prstGeom>
          <a:gradFill>
            <a:gsLst>
              <a:gs pos="0">
                <a:schemeClr val="tx1">
                  <a:lumMod val="49221"/>
                  <a:alpha val="62000"/>
                </a:schemeClr>
              </a:gs>
              <a:gs pos="36000">
                <a:schemeClr val="tx2"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EEB7221-0450-7133-6A0B-9C70E2344755}"/>
              </a:ext>
            </a:extLst>
          </p:cNvPr>
          <p:cNvCxnSpPr>
            <a:cxnSpLocks/>
          </p:cNvCxnSpPr>
          <p:nvPr/>
        </p:nvCxnSpPr>
        <p:spPr>
          <a:xfrm flipV="1">
            <a:off x="623887" y="2010910"/>
            <a:ext cx="9129713" cy="27692"/>
          </a:xfrm>
          <a:prstGeom prst="line">
            <a:avLst/>
          </a:prstGeom>
          <a:ln w="254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Graphic 12">
            <a:extLst>
              <a:ext uri="{FF2B5EF4-FFF2-40B4-BE49-F238E27FC236}">
                <a16:creationId xmlns:a16="http://schemas.microsoft.com/office/drawing/2014/main" id="{A9DA8934-D08C-2518-474D-EEEF807E891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" r="56945" b="21145"/>
          <a:stretch/>
        </p:blipFill>
        <p:spPr>
          <a:xfrm>
            <a:off x="8737472" y="-78275"/>
            <a:ext cx="3454528" cy="6315558"/>
          </a:xfrm>
          <a:prstGeom prst="rect">
            <a:avLst/>
          </a:prstGeom>
        </p:spPr>
      </p:pic>
      <p:pic>
        <p:nvPicPr>
          <p:cNvPr id="10" name="Picture 9" descr="A person in scrubs and surgical gown&#10;&#10;Description automatically generated">
            <a:extLst>
              <a:ext uri="{FF2B5EF4-FFF2-40B4-BE49-F238E27FC236}">
                <a16:creationId xmlns:a16="http://schemas.microsoft.com/office/drawing/2014/main" id="{8DC8C214-D965-4A76-8492-062BF347D86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836070" y="-3"/>
            <a:ext cx="9355929" cy="6237286"/>
          </a:xfrm>
          <a:prstGeom prst="rect">
            <a:avLst/>
          </a:prstGeom>
          <a:effectLst>
            <a:outerShdw blurRad="1002692" dir="5400000" algn="ctr" rotWithShape="0">
              <a:schemeClr val="tx1">
                <a:alpha val="54000"/>
              </a:schemeClr>
            </a:outerShdw>
          </a:effectLst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F1BE3E0-A450-C34A-0AA8-DE6964673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23888" y="6372225"/>
            <a:ext cx="494698" cy="500063"/>
          </a:xfrm>
        </p:spPr>
        <p:txBody>
          <a:bodyPr/>
          <a:lstStyle/>
          <a:p>
            <a:fld id="{0E5C1A19-7B52-394F-953D-1C895956913F}" type="slidenum">
              <a:rPr lang="en-US" smtClean="0"/>
              <a:t>3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B1EFE9-B8E5-1810-EB83-0538D892C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620713"/>
            <a:ext cx="7588779" cy="126047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Background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6DA502-827A-130F-17BE-6F86C61321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2420939"/>
            <a:ext cx="7588779" cy="349250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Aft>
                <a:spcPts val="500"/>
              </a:spcAft>
            </a:pPr>
            <a:r>
              <a:rPr lang="en-US" sz="2000" b="0" dirty="0">
                <a:solidFill>
                  <a:schemeClr val="bg1"/>
                </a:solidFill>
                <a:latin typeface="Helvetica Light" panose="020B0403020202020204" pitchFamily="34" charset="0"/>
              </a:rPr>
              <a:t>Alcohol-based hand rub is a water-free alternative to surgical scrubbing and is approved by NICE and WHO</a:t>
            </a:r>
            <a:r>
              <a:rPr lang="en-US" sz="2000" b="0" baseline="30000" dirty="0">
                <a:solidFill>
                  <a:schemeClr val="bg1"/>
                </a:solidFill>
                <a:latin typeface="Helvetica Light" panose="020B0403020202020204" pitchFamily="34" charset="0"/>
              </a:rPr>
              <a:t>1,2</a:t>
            </a:r>
            <a:endParaRPr lang="en-US" sz="2000" b="0" dirty="0">
              <a:solidFill>
                <a:schemeClr val="bg1"/>
              </a:solidFill>
              <a:latin typeface="Helvetica Light" panose="020B0403020202020204" pitchFamily="34" charset="0"/>
            </a:endParaRPr>
          </a:p>
          <a:p>
            <a:pPr>
              <a:lnSpc>
                <a:spcPct val="100000"/>
              </a:lnSpc>
              <a:spcAft>
                <a:spcPts val="500"/>
              </a:spcAft>
            </a:pPr>
            <a:r>
              <a:rPr lang="en-US" sz="2000" b="0" dirty="0">
                <a:solidFill>
                  <a:schemeClr val="bg1"/>
                </a:solidFill>
                <a:latin typeface="Helvetica Light" panose="020B0403020202020204" pitchFamily="34" charset="0"/>
              </a:rPr>
              <a:t>A formal surgical scrub can use up to </a:t>
            </a:r>
            <a:r>
              <a:rPr lang="en-US" sz="2000" dirty="0">
                <a:solidFill>
                  <a:schemeClr val="bg2"/>
                </a:solidFill>
              </a:rPr>
              <a:t>18 </a:t>
            </a:r>
            <a:r>
              <a:rPr lang="en-US" sz="2000" dirty="0" err="1">
                <a:solidFill>
                  <a:schemeClr val="bg2"/>
                </a:solidFill>
              </a:rPr>
              <a:t>litres</a:t>
            </a:r>
            <a:r>
              <a:rPr lang="en-US" sz="2000" dirty="0">
                <a:solidFill>
                  <a:schemeClr val="bg2"/>
                </a:solidFill>
              </a:rPr>
              <a:t> </a:t>
            </a:r>
            <a:r>
              <a:rPr lang="en-US" sz="2000" b="0" dirty="0">
                <a:solidFill>
                  <a:schemeClr val="bg1"/>
                </a:solidFill>
                <a:latin typeface="Helvetica Light" panose="020B0403020202020204" pitchFamily="34" charset="0"/>
              </a:rPr>
              <a:t>of water per person!</a:t>
            </a:r>
            <a:r>
              <a:rPr lang="en-US" sz="2000" b="0" baseline="30000" dirty="0">
                <a:solidFill>
                  <a:schemeClr val="bg1"/>
                </a:solidFill>
                <a:latin typeface="Helvetica Light" panose="020B0403020202020204" pitchFamily="34" charset="0"/>
              </a:rPr>
              <a:t>3</a:t>
            </a:r>
            <a:endParaRPr lang="en-US" sz="2000" b="0" dirty="0">
              <a:solidFill>
                <a:schemeClr val="bg1"/>
              </a:solidFill>
              <a:latin typeface="Helvetica Light" panose="020B0403020202020204" pitchFamily="34" charset="0"/>
            </a:endParaRPr>
          </a:p>
          <a:p>
            <a:pPr>
              <a:lnSpc>
                <a:spcPct val="100000"/>
              </a:lnSpc>
              <a:spcAft>
                <a:spcPts val="500"/>
              </a:spcAft>
            </a:pPr>
            <a:r>
              <a:rPr lang="en-US" sz="2000" b="0" dirty="0">
                <a:solidFill>
                  <a:schemeClr val="bg1"/>
                </a:solidFill>
                <a:latin typeface="Helvetica Light" panose="020B0403020202020204" pitchFamily="34" charset="0"/>
              </a:rPr>
              <a:t>With current consumption patterns, </a:t>
            </a:r>
            <a:r>
              <a:rPr lang="en-US" sz="2000" dirty="0">
                <a:solidFill>
                  <a:schemeClr val="bg2"/>
                </a:solidFill>
              </a:rPr>
              <a:t>2/3 of the world’s population</a:t>
            </a:r>
            <a:r>
              <a:rPr lang="en-US" sz="2000" b="0" dirty="0">
                <a:solidFill>
                  <a:schemeClr val="bg1"/>
                </a:solidFill>
                <a:latin typeface="Helvetica Light" panose="020B0403020202020204" pitchFamily="34" charset="0"/>
              </a:rPr>
              <a:t> could be living in water stressed countries by 2025</a:t>
            </a:r>
            <a:r>
              <a:rPr lang="en-US" sz="2000" b="0" baseline="30000" dirty="0">
                <a:solidFill>
                  <a:schemeClr val="bg1"/>
                </a:solidFill>
                <a:latin typeface="Helvetica Light" panose="020B0403020202020204" pitchFamily="34" charset="0"/>
              </a:rPr>
              <a:t>4</a:t>
            </a:r>
          </a:p>
          <a:p>
            <a:pPr>
              <a:lnSpc>
                <a:spcPct val="100000"/>
              </a:lnSpc>
              <a:spcAft>
                <a:spcPts val="500"/>
              </a:spcAft>
            </a:pPr>
            <a:r>
              <a:rPr lang="en-US" sz="2000" b="0" dirty="0">
                <a:solidFill>
                  <a:schemeClr val="bg1"/>
                </a:solidFill>
                <a:latin typeface="Helvetica Light" panose="020B0403020202020204" pitchFamily="34" charset="0"/>
              </a:rPr>
              <a:t>There are no differences in SSI with ABHR versus formal scrubbing</a:t>
            </a:r>
            <a:r>
              <a:rPr lang="en-US" sz="2000" b="0" baseline="30000" dirty="0">
                <a:solidFill>
                  <a:schemeClr val="bg1"/>
                </a:solidFill>
                <a:latin typeface="Helvetica Light" panose="020B0403020202020204" pitchFamily="34" charset="0"/>
              </a:rPr>
              <a:t>5,6</a:t>
            </a:r>
            <a:r>
              <a:rPr lang="en-US" sz="2000" b="0" dirty="0">
                <a:solidFill>
                  <a:schemeClr val="bg1"/>
                </a:solidFill>
                <a:latin typeface="Helvetica Light" panose="020B0403020202020204" pitchFamily="34" charset="0"/>
              </a:rPr>
              <a:t>, and it has been found to be </a:t>
            </a:r>
            <a:r>
              <a:rPr lang="en-US" sz="2000" dirty="0">
                <a:solidFill>
                  <a:schemeClr val="bg2"/>
                </a:solidFill>
              </a:rPr>
              <a:t>better tolerated</a:t>
            </a:r>
            <a:r>
              <a:rPr lang="en-US" sz="2000" b="0" dirty="0">
                <a:solidFill>
                  <a:schemeClr val="bg1"/>
                </a:solidFill>
                <a:latin typeface="Helvetica Light" panose="020B0403020202020204" pitchFamily="34" charset="0"/>
              </a:rPr>
              <a:t> </a:t>
            </a:r>
            <a:br>
              <a:rPr lang="en-US" sz="2000" b="0" dirty="0">
                <a:solidFill>
                  <a:schemeClr val="bg1"/>
                </a:solidFill>
                <a:latin typeface="Helvetica Light" panose="020B0403020202020204" pitchFamily="34" charset="0"/>
              </a:rPr>
            </a:br>
            <a:r>
              <a:rPr lang="en-US" sz="2000" b="0" dirty="0">
                <a:solidFill>
                  <a:schemeClr val="bg1"/>
                </a:solidFill>
                <a:latin typeface="Helvetica Light" panose="020B0403020202020204" pitchFamily="34" charset="0"/>
              </a:rPr>
              <a:t>by surgeons</a:t>
            </a:r>
            <a:r>
              <a:rPr lang="en-US" sz="2000" b="0" baseline="30000" dirty="0">
                <a:solidFill>
                  <a:schemeClr val="bg1"/>
                </a:solidFill>
                <a:latin typeface="Helvetica Light" panose="020B0403020202020204" pitchFamily="34" charset="0"/>
              </a:rPr>
              <a:t>7</a:t>
            </a:r>
            <a:endParaRPr lang="en-US" sz="2000" b="0" dirty="0">
              <a:solidFill>
                <a:schemeClr val="bg1"/>
              </a:solidFill>
              <a:latin typeface="Helvetica Light" panose="020B04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75878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C2C056F8-2851-CBE3-6035-5B493E549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23888" y="6372225"/>
            <a:ext cx="494698" cy="500063"/>
          </a:xfrm>
        </p:spPr>
        <p:txBody>
          <a:bodyPr/>
          <a:lstStyle/>
          <a:p>
            <a:fld id="{0E5C1A19-7B52-394F-953D-1C895956913F}" type="slidenum">
              <a:rPr lang="en-US" smtClean="0"/>
              <a:t>4</a:t>
            </a:fld>
            <a:endParaRPr lang="en-US" dirty="0"/>
          </a:p>
        </p:txBody>
      </p:sp>
      <p:pic>
        <p:nvPicPr>
          <p:cNvPr id="11" name="Picture 10" descr="A close-up of a paper&#10;&#10;Description automatically generated">
            <a:extLst>
              <a:ext uri="{FF2B5EF4-FFF2-40B4-BE49-F238E27FC236}">
                <a16:creationId xmlns:a16="http://schemas.microsoft.com/office/drawing/2014/main" id="{E3D88C23-50AA-E1AD-D55F-4D5F1C06E8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6813"/>
          <a:stretch/>
        </p:blipFill>
        <p:spPr>
          <a:xfrm>
            <a:off x="1935477" y="428263"/>
            <a:ext cx="8321046" cy="644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9810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A close-up of a blue water wave&#10;&#10;Description automatically generated">
            <a:extLst>
              <a:ext uri="{FF2B5EF4-FFF2-40B4-BE49-F238E27FC236}">
                <a16:creationId xmlns:a16="http://schemas.microsoft.com/office/drawing/2014/main" id="{E82D0231-4A60-0406-2B00-77FBD7AC65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12192000" cy="52126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B0AB13A-EA5B-DDBB-6AB7-3896AA496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Baseline Audit </a:t>
            </a:r>
            <a:r>
              <a:rPr lang="en-US" b="0" dirty="0"/>
              <a:t>|</a:t>
            </a:r>
            <a:r>
              <a:rPr lang="en-US" dirty="0"/>
              <a:t> </a:t>
            </a:r>
            <a:r>
              <a:rPr lang="en-US" b="0" dirty="0">
                <a:solidFill>
                  <a:schemeClr val="bg2"/>
                </a:solidFill>
                <a:latin typeface="Helvetica Light" panose="020B0403020202020204" pitchFamily="34" charset="0"/>
              </a:rPr>
              <a:t>Basic</a:t>
            </a:r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0A2397C-0809-D5FD-F77B-3CB65C3E51CD}"/>
              </a:ext>
            </a:extLst>
          </p:cNvPr>
          <p:cNvGrpSpPr/>
          <p:nvPr/>
        </p:nvGrpSpPr>
        <p:grpSpPr>
          <a:xfrm>
            <a:off x="623886" y="2217738"/>
            <a:ext cx="5395912" cy="1634595"/>
            <a:chOff x="623887" y="2420938"/>
            <a:chExt cx="5395912" cy="1634595"/>
          </a:xfrm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ACC0A5D2-C22B-B4B4-EF7F-B7CC7CA646D3}"/>
                </a:ext>
              </a:extLst>
            </p:cNvPr>
            <p:cNvSpPr/>
            <p:nvPr/>
          </p:nvSpPr>
          <p:spPr>
            <a:xfrm>
              <a:off x="623887" y="2420938"/>
              <a:ext cx="5395912" cy="1634595"/>
            </a:xfrm>
            <a:prstGeom prst="roundRect">
              <a:avLst>
                <a:gd name="adj" fmla="val 6826"/>
              </a:avLst>
            </a:prstGeom>
            <a:noFill/>
            <a:ln>
              <a:solidFill>
                <a:schemeClr val="bg2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DF49E2AB-8E6D-2E58-9FCB-12D2359F401C}"/>
                </a:ext>
              </a:extLst>
            </p:cNvPr>
            <p:cNvSpPr>
              <a:spLocks/>
            </p:cNvSpPr>
            <p:nvPr/>
          </p:nvSpPr>
          <p:spPr>
            <a:xfrm>
              <a:off x="713643" y="2511035"/>
              <a:ext cx="5216400" cy="1454400"/>
            </a:xfrm>
            <a:prstGeom prst="roundRect">
              <a:avLst>
                <a:gd name="adj" fmla="val 6826"/>
              </a:avLst>
            </a:prstGeom>
            <a:solidFill>
              <a:schemeClr val="bg1">
                <a:alpha val="80000"/>
              </a:schemeClr>
            </a:solidFill>
            <a:ln w="158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5B712106-9862-2AF9-0EA0-5B0359F4FE6C}"/>
              </a:ext>
            </a:extLst>
          </p:cNvPr>
          <p:cNvGrpSpPr/>
          <p:nvPr/>
        </p:nvGrpSpPr>
        <p:grpSpPr>
          <a:xfrm>
            <a:off x="623887" y="4080404"/>
            <a:ext cx="5395912" cy="1634595"/>
            <a:chOff x="623887" y="2420938"/>
            <a:chExt cx="5395912" cy="1634595"/>
          </a:xfrm>
        </p:grpSpPr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0E43CEB3-5198-8780-6BDE-4807154ABB77}"/>
                </a:ext>
              </a:extLst>
            </p:cNvPr>
            <p:cNvSpPr/>
            <p:nvPr/>
          </p:nvSpPr>
          <p:spPr>
            <a:xfrm>
              <a:off x="623887" y="2420938"/>
              <a:ext cx="5395912" cy="1634595"/>
            </a:xfrm>
            <a:prstGeom prst="roundRect">
              <a:avLst>
                <a:gd name="adj" fmla="val 6826"/>
              </a:avLst>
            </a:prstGeom>
            <a:noFill/>
            <a:ln>
              <a:solidFill>
                <a:schemeClr val="bg2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D1CE07C2-D7C9-BD30-0766-7BB3E26E21CD}"/>
                </a:ext>
              </a:extLst>
            </p:cNvPr>
            <p:cNvSpPr>
              <a:spLocks/>
            </p:cNvSpPr>
            <p:nvPr/>
          </p:nvSpPr>
          <p:spPr>
            <a:xfrm>
              <a:off x="713643" y="2511035"/>
              <a:ext cx="5216400" cy="1454400"/>
            </a:xfrm>
            <a:prstGeom prst="roundRect">
              <a:avLst>
                <a:gd name="adj" fmla="val 6826"/>
              </a:avLst>
            </a:prstGeom>
            <a:solidFill>
              <a:schemeClr val="bg1">
                <a:alpha val="80000"/>
              </a:schemeClr>
            </a:solidFill>
            <a:ln w="158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A376A10-2068-65A0-647C-5E2EBFB7EA31}"/>
              </a:ext>
            </a:extLst>
          </p:cNvPr>
          <p:cNvGrpSpPr/>
          <p:nvPr/>
        </p:nvGrpSpPr>
        <p:grpSpPr>
          <a:xfrm>
            <a:off x="6172203" y="2217738"/>
            <a:ext cx="5395912" cy="1634595"/>
            <a:chOff x="623887" y="2420938"/>
            <a:chExt cx="5395912" cy="1634595"/>
          </a:xfrm>
        </p:grpSpPr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DBD73822-2399-6F6C-C09F-E79CD4490ECA}"/>
                </a:ext>
              </a:extLst>
            </p:cNvPr>
            <p:cNvSpPr/>
            <p:nvPr/>
          </p:nvSpPr>
          <p:spPr>
            <a:xfrm>
              <a:off x="623887" y="2420938"/>
              <a:ext cx="5395912" cy="1634595"/>
            </a:xfrm>
            <a:prstGeom prst="roundRect">
              <a:avLst>
                <a:gd name="adj" fmla="val 6826"/>
              </a:avLst>
            </a:prstGeom>
            <a:noFill/>
            <a:ln>
              <a:solidFill>
                <a:schemeClr val="bg2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02B553FF-8F9C-951D-5D01-B369EE5D7572}"/>
                </a:ext>
              </a:extLst>
            </p:cNvPr>
            <p:cNvSpPr>
              <a:spLocks/>
            </p:cNvSpPr>
            <p:nvPr/>
          </p:nvSpPr>
          <p:spPr>
            <a:xfrm>
              <a:off x="713643" y="2511035"/>
              <a:ext cx="5216400" cy="1454400"/>
            </a:xfrm>
            <a:prstGeom prst="roundRect">
              <a:avLst>
                <a:gd name="adj" fmla="val 6826"/>
              </a:avLst>
            </a:prstGeom>
            <a:solidFill>
              <a:schemeClr val="bg1">
                <a:alpha val="90000"/>
              </a:schemeClr>
            </a:solidFill>
            <a:ln w="158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485A1AF-4045-C6DC-0A36-D3DEEABDA25F}"/>
              </a:ext>
            </a:extLst>
          </p:cNvPr>
          <p:cNvGrpSpPr/>
          <p:nvPr/>
        </p:nvGrpSpPr>
        <p:grpSpPr>
          <a:xfrm>
            <a:off x="6172204" y="4080404"/>
            <a:ext cx="5395912" cy="1634595"/>
            <a:chOff x="623887" y="2420938"/>
            <a:chExt cx="5395912" cy="1634595"/>
          </a:xfrm>
        </p:grpSpPr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F9CB6339-4DA9-B3AD-BAB8-4E32A3DFB6AD}"/>
                </a:ext>
              </a:extLst>
            </p:cNvPr>
            <p:cNvSpPr/>
            <p:nvPr/>
          </p:nvSpPr>
          <p:spPr>
            <a:xfrm>
              <a:off x="623887" y="2420938"/>
              <a:ext cx="5395912" cy="1634595"/>
            </a:xfrm>
            <a:prstGeom prst="roundRect">
              <a:avLst>
                <a:gd name="adj" fmla="val 6826"/>
              </a:avLst>
            </a:prstGeom>
            <a:noFill/>
            <a:ln>
              <a:solidFill>
                <a:schemeClr val="bg2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D38EDF2F-9D08-E36D-6BC3-92FEB5E6E23C}"/>
                </a:ext>
              </a:extLst>
            </p:cNvPr>
            <p:cNvSpPr>
              <a:spLocks/>
            </p:cNvSpPr>
            <p:nvPr/>
          </p:nvSpPr>
          <p:spPr>
            <a:xfrm>
              <a:off x="713643" y="2511035"/>
              <a:ext cx="5216400" cy="1454400"/>
            </a:xfrm>
            <a:prstGeom prst="roundRect">
              <a:avLst>
                <a:gd name="adj" fmla="val 6826"/>
              </a:avLst>
            </a:prstGeom>
            <a:solidFill>
              <a:schemeClr val="bg1">
                <a:alpha val="90000"/>
              </a:schemeClr>
            </a:solidFill>
            <a:ln w="158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A143808-C42C-DEEB-8D2A-2B88680F5DB7}"/>
              </a:ext>
            </a:extLst>
          </p:cNvPr>
          <p:cNvSpPr txBox="1"/>
          <p:nvPr/>
        </p:nvSpPr>
        <p:spPr>
          <a:xfrm>
            <a:off x="713642" y="2588759"/>
            <a:ext cx="5216400" cy="892552"/>
          </a:xfrm>
          <a:prstGeom prst="rect">
            <a:avLst/>
          </a:prstGeom>
          <a:noFill/>
        </p:spPr>
        <p:txBody>
          <a:bodyPr wrap="square" lIns="251999" rIns="251999" rtlCol="0" anchor="ctr">
            <a:spAutoFit/>
          </a:bodyPr>
          <a:lstStyle/>
          <a:p>
            <a:pPr>
              <a:spcAft>
                <a:spcPts val="1000"/>
              </a:spcAft>
            </a:pPr>
            <a:r>
              <a:rPr lang="en-US" sz="3600" b="1" dirty="0">
                <a:solidFill>
                  <a:schemeClr val="bg2"/>
                </a:solidFill>
                <a:latin typeface="Helvetica" pitchFamily="2" charset="0"/>
              </a:rPr>
              <a:t>XXXX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42A46"/>
                </a:solidFill>
                <a:effectLst/>
                <a:uLnTx/>
                <a:uFillTx/>
                <a:latin typeface="Helvetica Light" panose="020B0403020202020204" pitchFamily="34" charset="0"/>
                <a:ea typeface="+mn-ea"/>
                <a:cs typeface="+mn-cs"/>
              </a:rPr>
              <a:t>including</a:t>
            </a:r>
            <a:r>
              <a:rPr lang="en-US" sz="3600" b="1" dirty="0">
                <a:solidFill>
                  <a:schemeClr val="bg2"/>
                </a:solidFill>
                <a:latin typeface="Helvetica" pitchFamily="2" charset="0"/>
              </a:rPr>
              <a:t>      XXXX</a:t>
            </a:r>
            <a:br>
              <a:rPr lang="en-US" sz="3600" b="1" dirty="0">
                <a:solidFill>
                  <a:schemeClr val="bg2"/>
                </a:solidFill>
                <a:latin typeface="Helvetica" pitchFamily="2" charset="0"/>
              </a:rPr>
            </a:br>
            <a:r>
              <a:rPr lang="en-US" sz="1600" b="1" dirty="0">
                <a:solidFill>
                  <a:schemeClr val="bg2"/>
                </a:solidFill>
                <a:latin typeface="Helvetica" pitchFamily="2" charset="0"/>
              </a:rPr>
              <a:t>operating cases                    scrubbing episodes   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88DA14D-3F87-5453-2CE4-E134AA38C5F1}"/>
              </a:ext>
            </a:extLst>
          </p:cNvPr>
          <p:cNvSpPr txBox="1"/>
          <p:nvPr/>
        </p:nvSpPr>
        <p:spPr>
          <a:xfrm>
            <a:off x="6261958" y="2465648"/>
            <a:ext cx="2556922" cy="1138773"/>
          </a:xfrm>
          <a:prstGeom prst="rect">
            <a:avLst/>
          </a:prstGeom>
          <a:noFill/>
        </p:spPr>
        <p:txBody>
          <a:bodyPr wrap="square" lIns="251999" rIns="251999" rtlCol="0" anchor="ctr">
            <a:spAutoFit/>
          </a:bodyPr>
          <a:lstStyle/>
          <a:p>
            <a:pPr>
              <a:spcAft>
                <a:spcPts val="1000"/>
              </a:spcAft>
            </a:pPr>
            <a:r>
              <a:rPr lang="en-US" sz="3600" b="1" dirty="0">
                <a:solidFill>
                  <a:schemeClr val="bg2"/>
                </a:solidFill>
                <a:latin typeface="Helvetica" pitchFamily="2" charset="0"/>
              </a:rPr>
              <a:t>XX(XX%)</a:t>
            </a:r>
            <a:br>
              <a:rPr lang="en-US" sz="3600" b="1" dirty="0">
                <a:solidFill>
                  <a:schemeClr val="bg2"/>
                </a:solidFill>
                <a:latin typeface="Helvetica" pitchFamily="2" charset="0"/>
              </a:rPr>
            </a:br>
            <a:r>
              <a:rPr lang="en-US" sz="1600" b="1" dirty="0">
                <a:solidFill>
                  <a:schemeClr val="bg2"/>
                </a:solidFill>
                <a:latin typeface="Helvetica" pitchFamily="2" charset="0"/>
              </a:rPr>
              <a:t>used water-based</a:t>
            </a:r>
            <a:br>
              <a:rPr lang="en-US" sz="1600" b="1" dirty="0">
                <a:solidFill>
                  <a:schemeClr val="bg2"/>
                </a:solidFill>
                <a:latin typeface="Helvetica" pitchFamily="2" charset="0"/>
              </a:rPr>
            </a:br>
            <a:r>
              <a:rPr lang="en-US" sz="1600" b="1" dirty="0">
                <a:solidFill>
                  <a:schemeClr val="bg2"/>
                </a:solidFill>
                <a:latin typeface="Helvetica" pitchFamily="2" charset="0"/>
              </a:rPr>
              <a:t>hand washing</a:t>
            </a:r>
            <a:endParaRPr lang="en-US" b="1" dirty="0">
              <a:solidFill>
                <a:schemeClr val="bg2"/>
              </a:solidFill>
              <a:latin typeface="Helvetica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71F252D-90C7-A43C-D15F-B445AF74EB5D}"/>
              </a:ext>
            </a:extLst>
          </p:cNvPr>
          <p:cNvSpPr txBox="1"/>
          <p:nvPr/>
        </p:nvSpPr>
        <p:spPr>
          <a:xfrm>
            <a:off x="713642" y="4264195"/>
            <a:ext cx="5216400" cy="1267014"/>
          </a:xfrm>
          <a:prstGeom prst="rect">
            <a:avLst/>
          </a:prstGeom>
          <a:noFill/>
        </p:spPr>
        <p:txBody>
          <a:bodyPr wrap="square" lIns="251999" rIns="251999" rtlCol="0" anchor="ctr">
            <a:spAutoFit/>
          </a:bodyPr>
          <a:lstStyle/>
          <a:p>
            <a:pPr>
              <a:spcAft>
                <a:spcPts val="1000"/>
              </a:spcAft>
            </a:pPr>
            <a:r>
              <a:rPr lang="en-US" sz="1600" b="1" dirty="0">
                <a:solidFill>
                  <a:schemeClr val="bg2"/>
                </a:solidFill>
                <a:latin typeface="Helvetica" pitchFamily="2" charset="0"/>
              </a:rPr>
              <a:t>This amounted to </a:t>
            </a:r>
            <a:br>
              <a:rPr lang="en-US" b="1" dirty="0">
                <a:solidFill>
                  <a:schemeClr val="bg2"/>
                </a:solidFill>
                <a:latin typeface="Helvetica" pitchFamily="2" charset="0"/>
              </a:rPr>
            </a:b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A434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XXXX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3DA434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</a:t>
            </a: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3DA434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litres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3DA434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of water </a:t>
            </a:r>
            <a:endParaRPr lang="en-US" b="1" dirty="0">
              <a:solidFill>
                <a:schemeClr val="bg2"/>
              </a:solidFill>
              <a:latin typeface="Helvetica" pitchFamily="2" charset="0"/>
            </a:endParaRPr>
          </a:p>
          <a:p>
            <a:pPr>
              <a:spcAft>
                <a:spcPts val="1000"/>
              </a:spcAft>
            </a:pPr>
            <a:r>
              <a:rPr lang="en-US" sz="1400" dirty="0">
                <a:latin typeface="Helvetica Light" panose="020B0403020202020204" pitchFamily="34" charset="0"/>
              </a:rPr>
              <a:t>average </a:t>
            </a:r>
            <a:r>
              <a:rPr lang="en-US" sz="1400" dirty="0">
                <a:solidFill>
                  <a:schemeClr val="bg2"/>
                </a:solidFill>
                <a:latin typeface="Helvetica Light" panose="020B0403020202020204" pitchFamily="34" charset="0"/>
              </a:rPr>
              <a:t>XXX</a:t>
            </a:r>
            <a:r>
              <a:rPr lang="en-US" sz="1400" dirty="0">
                <a:latin typeface="Helvetica Light" panose="020B0403020202020204" pitchFamily="34" charset="0"/>
              </a:rPr>
              <a:t> per case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D3F2A1C-13D1-3B94-2E82-2C19A4259140}"/>
              </a:ext>
            </a:extLst>
          </p:cNvPr>
          <p:cNvSpPr txBox="1"/>
          <p:nvPr/>
        </p:nvSpPr>
        <p:spPr>
          <a:xfrm>
            <a:off x="6261957" y="4264195"/>
            <a:ext cx="5216400" cy="1267014"/>
          </a:xfrm>
          <a:prstGeom prst="rect">
            <a:avLst/>
          </a:prstGeom>
          <a:noFill/>
        </p:spPr>
        <p:txBody>
          <a:bodyPr wrap="square" lIns="251999" rIns="251999" rtlCol="0" anchor="ctr">
            <a:spAutoFit/>
          </a:bodyPr>
          <a:lstStyle/>
          <a:p>
            <a:pPr>
              <a:spcAft>
                <a:spcPts val="1000"/>
              </a:spcAft>
            </a:pPr>
            <a:r>
              <a:rPr lang="en-US" sz="1400" dirty="0">
                <a:latin typeface="Helvetica Light" panose="020B0403020202020204" pitchFamily="34" charset="0"/>
              </a:rPr>
              <a:t>Over a year in this theatre department,</a:t>
            </a:r>
          </a:p>
          <a:p>
            <a:pPr>
              <a:spcAft>
                <a:spcPts val="1000"/>
              </a:spcAft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3DA434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this represents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DA434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</a:b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A434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XXXX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3DA434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</a:t>
            </a: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3DA434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litres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3DA434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of water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3DA434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724B6E40-8BFB-4B7B-2D5F-8168DEE8DE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23888" y="6372225"/>
            <a:ext cx="494698" cy="500063"/>
          </a:xfrm>
        </p:spPr>
        <p:txBody>
          <a:bodyPr/>
          <a:lstStyle/>
          <a:p>
            <a:fld id="{0E5C1A19-7B52-394F-953D-1C895956913F}" type="slidenum">
              <a:rPr lang="en-US" smtClean="0"/>
              <a:t>5</a:t>
            </a:fld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6DA27CA-8CA0-B2A5-F825-9BCF89689328}"/>
              </a:ext>
            </a:extLst>
          </p:cNvPr>
          <p:cNvSpPr txBox="1"/>
          <p:nvPr/>
        </p:nvSpPr>
        <p:spPr>
          <a:xfrm>
            <a:off x="8559237" y="2434870"/>
            <a:ext cx="2556922" cy="923330"/>
          </a:xfrm>
          <a:prstGeom prst="rect">
            <a:avLst/>
          </a:prstGeom>
          <a:noFill/>
        </p:spPr>
        <p:txBody>
          <a:bodyPr wrap="square" lIns="251999" rIns="251999" rtlCol="0" anchor="ctr">
            <a:spAutoFit/>
          </a:bodyPr>
          <a:lstStyle/>
          <a:p>
            <a:pPr>
              <a:spcAft>
                <a:spcPts val="1000"/>
              </a:spcAft>
            </a:pPr>
            <a:r>
              <a:rPr lang="en-US" sz="3600" b="1" dirty="0">
                <a:solidFill>
                  <a:schemeClr val="bg2"/>
                </a:solidFill>
                <a:latin typeface="Helvetica" pitchFamily="2" charset="0"/>
              </a:rPr>
              <a:t>XX(XX%)</a:t>
            </a:r>
            <a:br>
              <a:rPr lang="en-US" sz="3600" b="1" dirty="0">
                <a:solidFill>
                  <a:schemeClr val="bg2"/>
                </a:solidFill>
                <a:latin typeface="Helvetica" pitchFamily="2" charset="0"/>
              </a:rPr>
            </a:br>
            <a:r>
              <a:rPr lang="en-US" sz="1600" b="1" dirty="0">
                <a:solidFill>
                  <a:schemeClr val="bg2"/>
                </a:solidFill>
                <a:latin typeface="Helvetica" pitchFamily="2" charset="0"/>
              </a:rPr>
              <a:t>used ABHR</a:t>
            </a:r>
            <a:endParaRPr lang="en-US" b="1" dirty="0">
              <a:solidFill>
                <a:schemeClr val="bg2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02719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A close-up of a blue water wave&#10;&#10;Description automatically generated">
            <a:extLst>
              <a:ext uri="{FF2B5EF4-FFF2-40B4-BE49-F238E27FC236}">
                <a16:creationId xmlns:a16="http://schemas.microsoft.com/office/drawing/2014/main" id="{E82D0231-4A60-0406-2B00-77FBD7AC65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12192000" cy="52126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B0AB13A-EA5B-DDBB-6AB7-3896AA496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Baseline Audit </a:t>
            </a:r>
            <a:r>
              <a:rPr lang="en-US" b="0" dirty="0"/>
              <a:t>|</a:t>
            </a:r>
            <a:r>
              <a:rPr lang="en-US" dirty="0"/>
              <a:t> </a:t>
            </a:r>
            <a:r>
              <a:rPr lang="en-US" b="0" dirty="0">
                <a:solidFill>
                  <a:schemeClr val="bg2"/>
                </a:solidFill>
                <a:latin typeface="Helvetica Light" panose="020B0403020202020204" pitchFamily="34" charset="0"/>
              </a:rPr>
              <a:t>Advanced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0A2397C-0809-D5FD-F77B-3CB65C3E51CD}"/>
              </a:ext>
            </a:extLst>
          </p:cNvPr>
          <p:cNvGrpSpPr/>
          <p:nvPr/>
        </p:nvGrpSpPr>
        <p:grpSpPr>
          <a:xfrm>
            <a:off x="623886" y="2217738"/>
            <a:ext cx="5395912" cy="1634595"/>
            <a:chOff x="623887" y="2420938"/>
            <a:chExt cx="5395912" cy="1634595"/>
          </a:xfrm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ACC0A5D2-C22B-B4B4-EF7F-B7CC7CA646D3}"/>
                </a:ext>
              </a:extLst>
            </p:cNvPr>
            <p:cNvSpPr/>
            <p:nvPr/>
          </p:nvSpPr>
          <p:spPr>
            <a:xfrm>
              <a:off x="623887" y="2420938"/>
              <a:ext cx="5395912" cy="1634595"/>
            </a:xfrm>
            <a:prstGeom prst="roundRect">
              <a:avLst>
                <a:gd name="adj" fmla="val 6826"/>
              </a:avLst>
            </a:prstGeom>
            <a:noFill/>
            <a:ln>
              <a:solidFill>
                <a:schemeClr val="bg2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DF49E2AB-8E6D-2E58-9FCB-12D2359F401C}"/>
                </a:ext>
              </a:extLst>
            </p:cNvPr>
            <p:cNvSpPr>
              <a:spLocks/>
            </p:cNvSpPr>
            <p:nvPr/>
          </p:nvSpPr>
          <p:spPr>
            <a:xfrm>
              <a:off x="713643" y="2511035"/>
              <a:ext cx="5216400" cy="1454400"/>
            </a:xfrm>
            <a:prstGeom prst="roundRect">
              <a:avLst>
                <a:gd name="adj" fmla="val 6826"/>
              </a:avLst>
            </a:prstGeom>
            <a:solidFill>
              <a:schemeClr val="bg1">
                <a:alpha val="80000"/>
              </a:schemeClr>
            </a:solidFill>
            <a:ln w="158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5B712106-9862-2AF9-0EA0-5B0359F4FE6C}"/>
              </a:ext>
            </a:extLst>
          </p:cNvPr>
          <p:cNvGrpSpPr/>
          <p:nvPr/>
        </p:nvGrpSpPr>
        <p:grpSpPr>
          <a:xfrm>
            <a:off x="623887" y="4080404"/>
            <a:ext cx="5395912" cy="1634595"/>
            <a:chOff x="623887" y="2420938"/>
            <a:chExt cx="5395912" cy="1634595"/>
          </a:xfrm>
        </p:grpSpPr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0E43CEB3-5198-8780-6BDE-4807154ABB77}"/>
                </a:ext>
              </a:extLst>
            </p:cNvPr>
            <p:cNvSpPr/>
            <p:nvPr/>
          </p:nvSpPr>
          <p:spPr>
            <a:xfrm>
              <a:off x="623887" y="2420938"/>
              <a:ext cx="5395912" cy="1634595"/>
            </a:xfrm>
            <a:prstGeom prst="roundRect">
              <a:avLst>
                <a:gd name="adj" fmla="val 6826"/>
              </a:avLst>
            </a:prstGeom>
            <a:noFill/>
            <a:ln>
              <a:solidFill>
                <a:schemeClr val="bg2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D1CE07C2-D7C9-BD30-0766-7BB3E26E21CD}"/>
                </a:ext>
              </a:extLst>
            </p:cNvPr>
            <p:cNvSpPr>
              <a:spLocks/>
            </p:cNvSpPr>
            <p:nvPr/>
          </p:nvSpPr>
          <p:spPr>
            <a:xfrm>
              <a:off x="713643" y="2511035"/>
              <a:ext cx="5216400" cy="1454400"/>
            </a:xfrm>
            <a:prstGeom prst="roundRect">
              <a:avLst>
                <a:gd name="adj" fmla="val 6826"/>
              </a:avLst>
            </a:prstGeom>
            <a:solidFill>
              <a:schemeClr val="bg1">
                <a:alpha val="80000"/>
              </a:schemeClr>
            </a:solidFill>
            <a:ln w="158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A376A10-2068-65A0-647C-5E2EBFB7EA31}"/>
              </a:ext>
            </a:extLst>
          </p:cNvPr>
          <p:cNvGrpSpPr/>
          <p:nvPr/>
        </p:nvGrpSpPr>
        <p:grpSpPr>
          <a:xfrm>
            <a:off x="6172203" y="2217738"/>
            <a:ext cx="5395912" cy="1634595"/>
            <a:chOff x="623887" y="2420938"/>
            <a:chExt cx="5395912" cy="1634595"/>
          </a:xfrm>
        </p:grpSpPr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DBD73822-2399-6F6C-C09F-E79CD4490ECA}"/>
                </a:ext>
              </a:extLst>
            </p:cNvPr>
            <p:cNvSpPr/>
            <p:nvPr/>
          </p:nvSpPr>
          <p:spPr>
            <a:xfrm>
              <a:off x="623887" y="2420938"/>
              <a:ext cx="5395912" cy="1634595"/>
            </a:xfrm>
            <a:prstGeom prst="roundRect">
              <a:avLst>
                <a:gd name="adj" fmla="val 6826"/>
              </a:avLst>
            </a:prstGeom>
            <a:noFill/>
            <a:ln>
              <a:solidFill>
                <a:schemeClr val="bg2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02B553FF-8F9C-951D-5D01-B369EE5D7572}"/>
                </a:ext>
              </a:extLst>
            </p:cNvPr>
            <p:cNvSpPr>
              <a:spLocks/>
            </p:cNvSpPr>
            <p:nvPr/>
          </p:nvSpPr>
          <p:spPr>
            <a:xfrm>
              <a:off x="713643" y="2511035"/>
              <a:ext cx="5216400" cy="1454400"/>
            </a:xfrm>
            <a:prstGeom prst="roundRect">
              <a:avLst>
                <a:gd name="adj" fmla="val 6826"/>
              </a:avLst>
            </a:prstGeom>
            <a:solidFill>
              <a:schemeClr val="bg1">
                <a:alpha val="90000"/>
              </a:schemeClr>
            </a:solidFill>
            <a:ln w="158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485A1AF-4045-C6DC-0A36-D3DEEABDA25F}"/>
              </a:ext>
            </a:extLst>
          </p:cNvPr>
          <p:cNvGrpSpPr/>
          <p:nvPr/>
        </p:nvGrpSpPr>
        <p:grpSpPr>
          <a:xfrm>
            <a:off x="6172204" y="4080404"/>
            <a:ext cx="5395912" cy="1634595"/>
            <a:chOff x="623887" y="2420938"/>
            <a:chExt cx="5395912" cy="1634595"/>
          </a:xfrm>
        </p:grpSpPr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F9CB6339-4DA9-B3AD-BAB8-4E32A3DFB6AD}"/>
                </a:ext>
              </a:extLst>
            </p:cNvPr>
            <p:cNvSpPr/>
            <p:nvPr/>
          </p:nvSpPr>
          <p:spPr>
            <a:xfrm>
              <a:off x="623887" y="2420938"/>
              <a:ext cx="5395912" cy="1634595"/>
            </a:xfrm>
            <a:prstGeom prst="roundRect">
              <a:avLst>
                <a:gd name="adj" fmla="val 6826"/>
              </a:avLst>
            </a:prstGeom>
            <a:noFill/>
            <a:ln>
              <a:solidFill>
                <a:schemeClr val="bg2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D38EDF2F-9D08-E36D-6BC3-92FEB5E6E23C}"/>
                </a:ext>
              </a:extLst>
            </p:cNvPr>
            <p:cNvSpPr>
              <a:spLocks/>
            </p:cNvSpPr>
            <p:nvPr/>
          </p:nvSpPr>
          <p:spPr>
            <a:xfrm>
              <a:off x="713643" y="2511035"/>
              <a:ext cx="5216400" cy="1454400"/>
            </a:xfrm>
            <a:prstGeom prst="roundRect">
              <a:avLst>
                <a:gd name="adj" fmla="val 6826"/>
              </a:avLst>
            </a:prstGeom>
            <a:solidFill>
              <a:schemeClr val="bg1">
                <a:alpha val="90000"/>
              </a:schemeClr>
            </a:solidFill>
            <a:ln w="158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C88DA14D-3F87-5453-2CE4-E134AA38C5F1}"/>
              </a:ext>
            </a:extLst>
          </p:cNvPr>
          <p:cNvSpPr txBox="1"/>
          <p:nvPr/>
        </p:nvSpPr>
        <p:spPr>
          <a:xfrm>
            <a:off x="6261958" y="2465648"/>
            <a:ext cx="2556922" cy="1138773"/>
          </a:xfrm>
          <a:prstGeom prst="rect">
            <a:avLst/>
          </a:prstGeom>
          <a:noFill/>
        </p:spPr>
        <p:txBody>
          <a:bodyPr wrap="square" lIns="251999" rIns="251999" rtlCol="0" anchor="ctr">
            <a:spAutoFit/>
          </a:bodyPr>
          <a:lstStyle/>
          <a:p>
            <a:pPr>
              <a:spcAft>
                <a:spcPts val="1000"/>
              </a:spcAft>
            </a:pPr>
            <a:r>
              <a:rPr lang="en-US" sz="3600" b="1" dirty="0">
                <a:solidFill>
                  <a:schemeClr val="bg2"/>
                </a:solidFill>
                <a:latin typeface="Helvetica" pitchFamily="2" charset="0"/>
              </a:rPr>
              <a:t>XX(XX%)</a:t>
            </a:r>
            <a:br>
              <a:rPr lang="en-US" sz="3600" b="1" dirty="0">
                <a:solidFill>
                  <a:schemeClr val="bg2"/>
                </a:solidFill>
                <a:latin typeface="Helvetica" pitchFamily="2" charset="0"/>
              </a:rPr>
            </a:br>
            <a:r>
              <a:rPr lang="en-US" sz="1600" b="1" dirty="0">
                <a:solidFill>
                  <a:schemeClr val="bg2"/>
                </a:solidFill>
                <a:latin typeface="Helvetica" pitchFamily="2" charset="0"/>
              </a:rPr>
              <a:t>used water-based</a:t>
            </a:r>
            <a:br>
              <a:rPr lang="en-US" sz="1600" b="1" dirty="0">
                <a:solidFill>
                  <a:schemeClr val="bg2"/>
                </a:solidFill>
                <a:latin typeface="Helvetica" pitchFamily="2" charset="0"/>
              </a:rPr>
            </a:br>
            <a:r>
              <a:rPr lang="en-US" sz="1600" b="1" dirty="0">
                <a:solidFill>
                  <a:schemeClr val="bg2"/>
                </a:solidFill>
                <a:latin typeface="Helvetica" pitchFamily="2" charset="0"/>
              </a:rPr>
              <a:t>hand washing</a:t>
            </a:r>
            <a:endParaRPr lang="en-US" b="1" dirty="0">
              <a:solidFill>
                <a:schemeClr val="bg2"/>
              </a:solidFill>
              <a:latin typeface="Helvetica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71F252D-90C7-A43C-D15F-B445AF74EB5D}"/>
              </a:ext>
            </a:extLst>
          </p:cNvPr>
          <p:cNvSpPr txBox="1"/>
          <p:nvPr/>
        </p:nvSpPr>
        <p:spPr>
          <a:xfrm>
            <a:off x="713642" y="4264195"/>
            <a:ext cx="5216400" cy="1267014"/>
          </a:xfrm>
          <a:prstGeom prst="rect">
            <a:avLst/>
          </a:prstGeom>
          <a:noFill/>
        </p:spPr>
        <p:txBody>
          <a:bodyPr wrap="square" lIns="251999" rIns="251999" rtlCol="0" anchor="ctr">
            <a:spAutoFit/>
          </a:bodyPr>
          <a:lstStyle/>
          <a:p>
            <a:pPr>
              <a:spcAft>
                <a:spcPts val="1000"/>
              </a:spcAft>
            </a:pPr>
            <a:r>
              <a:rPr lang="en-US" sz="1600" b="1" dirty="0">
                <a:solidFill>
                  <a:schemeClr val="bg2"/>
                </a:solidFill>
                <a:latin typeface="Helvetica" pitchFamily="2" charset="0"/>
              </a:rPr>
              <a:t>This amounted to </a:t>
            </a:r>
            <a:br>
              <a:rPr lang="en-US" b="1" dirty="0">
                <a:solidFill>
                  <a:schemeClr val="bg2"/>
                </a:solidFill>
                <a:latin typeface="Helvetica" pitchFamily="2" charset="0"/>
              </a:rPr>
            </a:b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A434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XXXX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3DA434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</a:t>
            </a: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3DA434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litres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3DA434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of water </a:t>
            </a:r>
            <a:endParaRPr lang="en-US" b="1" dirty="0">
              <a:solidFill>
                <a:schemeClr val="bg2"/>
              </a:solidFill>
              <a:latin typeface="Helvetica" pitchFamily="2" charset="0"/>
            </a:endParaRPr>
          </a:p>
          <a:p>
            <a:pPr>
              <a:spcAft>
                <a:spcPts val="1000"/>
              </a:spcAft>
            </a:pPr>
            <a:r>
              <a:rPr lang="en-US" sz="1400" dirty="0">
                <a:latin typeface="Helvetica Light" panose="020B0403020202020204" pitchFamily="34" charset="0"/>
              </a:rPr>
              <a:t>average </a:t>
            </a:r>
            <a:r>
              <a:rPr lang="en-US" sz="1400" dirty="0">
                <a:solidFill>
                  <a:schemeClr val="bg2"/>
                </a:solidFill>
                <a:latin typeface="Helvetica Light" panose="020B0403020202020204" pitchFamily="34" charset="0"/>
              </a:rPr>
              <a:t>XXX</a:t>
            </a:r>
            <a:r>
              <a:rPr lang="en-US" sz="1400" dirty="0">
                <a:latin typeface="Helvetica Light" panose="020B0403020202020204" pitchFamily="34" charset="0"/>
              </a:rPr>
              <a:t> per case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D3F2A1C-13D1-3B94-2E82-2C19A4259140}"/>
              </a:ext>
            </a:extLst>
          </p:cNvPr>
          <p:cNvSpPr txBox="1"/>
          <p:nvPr/>
        </p:nvSpPr>
        <p:spPr>
          <a:xfrm>
            <a:off x="6261957" y="4264195"/>
            <a:ext cx="5216400" cy="1267014"/>
          </a:xfrm>
          <a:prstGeom prst="rect">
            <a:avLst/>
          </a:prstGeom>
          <a:noFill/>
        </p:spPr>
        <p:txBody>
          <a:bodyPr wrap="square" lIns="251999" rIns="251999" rtlCol="0" anchor="ctr">
            <a:spAutoFit/>
          </a:bodyPr>
          <a:lstStyle/>
          <a:p>
            <a:pPr>
              <a:spcAft>
                <a:spcPts val="1000"/>
              </a:spcAft>
            </a:pPr>
            <a:r>
              <a:rPr lang="en-US" sz="1400" dirty="0">
                <a:latin typeface="Helvetica Light" panose="020B0403020202020204" pitchFamily="34" charset="0"/>
              </a:rPr>
              <a:t>Over a year in this theatre department,</a:t>
            </a:r>
          </a:p>
          <a:p>
            <a:pPr>
              <a:spcAft>
                <a:spcPts val="1000"/>
              </a:spcAft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3DA434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this represents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DA434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</a:b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A434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XXXX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3DA434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</a:t>
            </a: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3DA434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litres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3DA434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of water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3DA434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724B6E40-8BFB-4B7B-2D5F-8168DEE8DE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23888" y="6372225"/>
            <a:ext cx="494698" cy="500063"/>
          </a:xfrm>
        </p:spPr>
        <p:txBody>
          <a:bodyPr/>
          <a:lstStyle/>
          <a:p>
            <a:fld id="{0E5C1A19-7B52-394F-953D-1C895956913F}" type="slidenum">
              <a:rPr lang="en-US" smtClean="0"/>
              <a:t>6</a:t>
            </a:fld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9113B9C-6FFA-909F-CCD8-4A9F929F0D12}"/>
              </a:ext>
            </a:extLst>
          </p:cNvPr>
          <p:cNvSpPr txBox="1"/>
          <p:nvPr/>
        </p:nvSpPr>
        <p:spPr>
          <a:xfrm>
            <a:off x="8559237" y="2434870"/>
            <a:ext cx="2556922" cy="923330"/>
          </a:xfrm>
          <a:prstGeom prst="rect">
            <a:avLst/>
          </a:prstGeom>
          <a:noFill/>
        </p:spPr>
        <p:txBody>
          <a:bodyPr wrap="square" lIns="251999" rIns="251999" rtlCol="0" anchor="ctr">
            <a:spAutoFit/>
          </a:bodyPr>
          <a:lstStyle/>
          <a:p>
            <a:pPr>
              <a:spcAft>
                <a:spcPts val="1000"/>
              </a:spcAft>
            </a:pPr>
            <a:r>
              <a:rPr lang="en-US" sz="3600" b="1" dirty="0">
                <a:solidFill>
                  <a:schemeClr val="bg2"/>
                </a:solidFill>
                <a:latin typeface="Helvetica" pitchFamily="2" charset="0"/>
              </a:rPr>
              <a:t>XX(XX%)</a:t>
            </a:r>
            <a:br>
              <a:rPr lang="en-US" sz="3600" b="1" dirty="0">
                <a:solidFill>
                  <a:schemeClr val="bg2"/>
                </a:solidFill>
                <a:latin typeface="Helvetica" pitchFamily="2" charset="0"/>
              </a:rPr>
            </a:br>
            <a:r>
              <a:rPr lang="en-US" sz="1600" b="1" dirty="0">
                <a:solidFill>
                  <a:schemeClr val="bg2"/>
                </a:solidFill>
                <a:latin typeface="Helvetica" pitchFamily="2" charset="0"/>
              </a:rPr>
              <a:t>used ABHR</a:t>
            </a:r>
            <a:endParaRPr lang="en-US" b="1" dirty="0">
              <a:solidFill>
                <a:schemeClr val="bg2"/>
              </a:solidFill>
              <a:latin typeface="Helvetica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BAEBB28-15E5-650A-608B-F3C2F82C859A}"/>
              </a:ext>
            </a:extLst>
          </p:cNvPr>
          <p:cNvSpPr txBox="1"/>
          <p:nvPr/>
        </p:nvSpPr>
        <p:spPr>
          <a:xfrm>
            <a:off x="8559237" y="4618337"/>
            <a:ext cx="2963998" cy="892552"/>
          </a:xfrm>
          <a:prstGeom prst="rect">
            <a:avLst/>
          </a:prstGeom>
          <a:noFill/>
        </p:spPr>
        <p:txBody>
          <a:bodyPr wrap="square" lIns="251999" rIns="251999" rtlCol="0" anchor="ctr">
            <a:spAutoFit/>
          </a:bodyPr>
          <a:lstStyle/>
          <a:p>
            <a:pPr>
              <a:spcAft>
                <a:spcPts val="1000"/>
              </a:spcAft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3DA434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with a carbon footprint of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DA434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</a:b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A434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XXXX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3DA434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530804C-F373-3641-A2B9-559DEBAEAF10}"/>
              </a:ext>
            </a:extLst>
          </p:cNvPr>
          <p:cNvSpPr txBox="1"/>
          <p:nvPr/>
        </p:nvSpPr>
        <p:spPr>
          <a:xfrm>
            <a:off x="713642" y="2588759"/>
            <a:ext cx="5216400" cy="892552"/>
          </a:xfrm>
          <a:prstGeom prst="rect">
            <a:avLst/>
          </a:prstGeom>
          <a:noFill/>
        </p:spPr>
        <p:txBody>
          <a:bodyPr wrap="square" lIns="251999" rIns="251999" rtlCol="0" anchor="ctr">
            <a:spAutoFit/>
          </a:bodyPr>
          <a:lstStyle/>
          <a:p>
            <a:pPr>
              <a:spcAft>
                <a:spcPts val="1000"/>
              </a:spcAft>
            </a:pPr>
            <a:r>
              <a:rPr lang="en-US" sz="3600" b="1" dirty="0">
                <a:solidFill>
                  <a:schemeClr val="bg2"/>
                </a:solidFill>
                <a:latin typeface="Helvetica" pitchFamily="2" charset="0"/>
              </a:rPr>
              <a:t>XXXX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42A46"/>
                </a:solidFill>
                <a:effectLst/>
                <a:uLnTx/>
                <a:uFillTx/>
                <a:latin typeface="Helvetica Light" panose="020B0403020202020204" pitchFamily="34" charset="0"/>
                <a:ea typeface="+mn-ea"/>
                <a:cs typeface="+mn-cs"/>
              </a:rPr>
              <a:t>including</a:t>
            </a:r>
            <a:r>
              <a:rPr lang="en-US" sz="3600" b="1" dirty="0">
                <a:solidFill>
                  <a:schemeClr val="bg2"/>
                </a:solidFill>
                <a:latin typeface="Helvetica" pitchFamily="2" charset="0"/>
              </a:rPr>
              <a:t>      XXXX</a:t>
            </a:r>
            <a:br>
              <a:rPr lang="en-US" sz="3600" b="1" dirty="0">
                <a:solidFill>
                  <a:schemeClr val="bg2"/>
                </a:solidFill>
                <a:latin typeface="Helvetica" pitchFamily="2" charset="0"/>
              </a:rPr>
            </a:br>
            <a:r>
              <a:rPr lang="en-US" sz="1600" b="1" dirty="0">
                <a:solidFill>
                  <a:schemeClr val="bg2"/>
                </a:solidFill>
                <a:latin typeface="Helvetica" pitchFamily="2" charset="0"/>
              </a:rPr>
              <a:t>operating cases                    scrubbing episodes    </a:t>
            </a:r>
          </a:p>
        </p:txBody>
      </p:sp>
    </p:spTree>
    <p:extLst>
      <p:ext uri="{BB962C8B-B14F-4D97-AF65-F5344CB8AC3E}">
        <p14:creationId xmlns:p14="http://schemas.microsoft.com/office/powerpoint/2010/main" val="24390419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70FE9EE5-6328-1BB8-0E5D-98AEAABCE27A}"/>
              </a:ext>
            </a:extLst>
          </p:cNvPr>
          <p:cNvSpPr/>
          <p:nvPr/>
        </p:nvSpPr>
        <p:spPr>
          <a:xfrm>
            <a:off x="0" y="-1"/>
            <a:ext cx="12192000" cy="623728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29A6F11-4D09-1113-2736-641F727A97F8}"/>
              </a:ext>
            </a:extLst>
          </p:cNvPr>
          <p:cNvSpPr/>
          <p:nvPr/>
        </p:nvSpPr>
        <p:spPr>
          <a:xfrm>
            <a:off x="0" y="-1"/>
            <a:ext cx="12192000" cy="6237287"/>
          </a:xfrm>
          <a:prstGeom prst="rect">
            <a:avLst/>
          </a:prstGeom>
          <a:gradFill>
            <a:gsLst>
              <a:gs pos="0">
                <a:schemeClr val="tx1">
                  <a:lumMod val="49221"/>
                </a:schemeClr>
              </a:gs>
              <a:gs pos="36000">
                <a:schemeClr val="tx2"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2638BC50-3E95-0A26-C63C-955E51F8EAE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836070" y="-1"/>
            <a:ext cx="9355930" cy="6237287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275A5222-FBFF-62EE-3B71-E4721790683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" r="56945" b="21145"/>
          <a:stretch/>
        </p:blipFill>
        <p:spPr>
          <a:xfrm>
            <a:off x="8737472" y="-78275"/>
            <a:ext cx="3454528" cy="6315558"/>
          </a:xfrm>
          <a:prstGeom prst="rect">
            <a:avLst/>
          </a:prstGeom>
        </p:spPr>
      </p:pic>
      <p:pic>
        <p:nvPicPr>
          <p:cNvPr id="31" name="Picture 30" descr="A person in scrubs and surgical gown&#10;&#10;Description automatically generated">
            <a:extLst>
              <a:ext uri="{FF2B5EF4-FFF2-40B4-BE49-F238E27FC236}">
                <a16:creationId xmlns:a16="http://schemas.microsoft.com/office/drawing/2014/main" id="{DF975BD3-98F6-24C1-F712-E7EB549F508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836070" y="-3"/>
            <a:ext cx="9355929" cy="6237286"/>
          </a:xfrm>
          <a:prstGeom prst="rect">
            <a:avLst/>
          </a:prstGeom>
          <a:effectLst>
            <a:outerShdw blurRad="1002692" dir="5400000" algn="ctr" rotWithShape="0">
              <a:schemeClr val="tx1">
                <a:alpha val="54000"/>
              </a:scheme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B0AB13A-EA5B-DDBB-6AB7-3896AA496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Staff Survey</a:t>
            </a:r>
            <a:endParaRPr lang="en-US" b="0" dirty="0">
              <a:solidFill>
                <a:schemeClr val="bg1"/>
              </a:solidFill>
              <a:latin typeface="Helvetica Light" panose="020B0403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0A2397C-0809-D5FD-F77B-3CB65C3E51CD}"/>
              </a:ext>
            </a:extLst>
          </p:cNvPr>
          <p:cNvGrpSpPr/>
          <p:nvPr/>
        </p:nvGrpSpPr>
        <p:grpSpPr>
          <a:xfrm>
            <a:off x="623886" y="2217738"/>
            <a:ext cx="5395912" cy="1634595"/>
            <a:chOff x="623887" y="2420938"/>
            <a:chExt cx="5395912" cy="1634595"/>
          </a:xfrm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ACC0A5D2-C22B-B4B4-EF7F-B7CC7CA646D3}"/>
                </a:ext>
              </a:extLst>
            </p:cNvPr>
            <p:cNvSpPr/>
            <p:nvPr/>
          </p:nvSpPr>
          <p:spPr>
            <a:xfrm>
              <a:off x="623887" y="2420938"/>
              <a:ext cx="5395912" cy="1634595"/>
            </a:xfrm>
            <a:prstGeom prst="roundRect">
              <a:avLst>
                <a:gd name="adj" fmla="val 6826"/>
              </a:avLst>
            </a:prstGeom>
            <a:noFill/>
            <a:ln>
              <a:solidFill>
                <a:schemeClr val="bg2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DF49E2AB-8E6D-2E58-9FCB-12D2359F401C}"/>
                </a:ext>
              </a:extLst>
            </p:cNvPr>
            <p:cNvSpPr>
              <a:spLocks/>
            </p:cNvSpPr>
            <p:nvPr/>
          </p:nvSpPr>
          <p:spPr>
            <a:xfrm>
              <a:off x="713643" y="2511035"/>
              <a:ext cx="5216400" cy="1454400"/>
            </a:xfrm>
            <a:prstGeom prst="roundRect">
              <a:avLst>
                <a:gd name="adj" fmla="val 6826"/>
              </a:avLst>
            </a:prstGeom>
            <a:solidFill>
              <a:schemeClr val="tx1">
                <a:alpha val="80000"/>
              </a:schemeClr>
            </a:solidFill>
            <a:ln w="158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5B712106-9862-2AF9-0EA0-5B0359F4FE6C}"/>
              </a:ext>
            </a:extLst>
          </p:cNvPr>
          <p:cNvGrpSpPr/>
          <p:nvPr/>
        </p:nvGrpSpPr>
        <p:grpSpPr>
          <a:xfrm>
            <a:off x="623887" y="4080404"/>
            <a:ext cx="5395912" cy="1634595"/>
            <a:chOff x="623887" y="2420938"/>
            <a:chExt cx="5395912" cy="1634595"/>
          </a:xfrm>
        </p:grpSpPr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0E43CEB3-5198-8780-6BDE-4807154ABB77}"/>
                </a:ext>
              </a:extLst>
            </p:cNvPr>
            <p:cNvSpPr/>
            <p:nvPr/>
          </p:nvSpPr>
          <p:spPr>
            <a:xfrm>
              <a:off x="623887" y="2420938"/>
              <a:ext cx="5395912" cy="1634595"/>
            </a:xfrm>
            <a:prstGeom prst="roundRect">
              <a:avLst>
                <a:gd name="adj" fmla="val 6826"/>
              </a:avLst>
            </a:prstGeom>
            <a:noFill/>
            <a:ln>
              <a:solidFill>
                <a:schemeClr val="bg2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D1CE07C2-D7C9-BD30-0766-7BB3E26E21CD}"/>
                </a:ext>
              </a:extLst>
            </p:cNvPr>
            <p:cNvSpPr>
              <a:spLocks/>
            </p:cNvSpPr>
            <p:nvPr/>
          </p:nvSpPr>
          <p:spPr>
            <a:xfrm>
              <a:off x="713643" y="2511035"/>
              <a:ext cx="5216400" cy="1454400"/>
            </a:xfrm>
            <a:prstGeom prst="roundRect">
              <a:avLst>
                <a:gd name="adj" fmla="val 6826"/>
              </a:avLst>
            </a:prstGeom>
            <a:solidFill>
              <a:schemeClr val="tx1">
                <a:alpha val="80000"/>
              </a:schemeClr>
            </a:solidFill>
            <a:ln w="158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A376A10-2068-65A0-647C-5E2EBFB7EA31}"/>
              </a:ext>
            </a:extLst>
          </p:cNvPr>
          <p:cNvGrpSpPr/>
          <p:nvPr/>
        </p:nvGrpSpPr>
        <p:grpSpPr>
          <a:xfrm>
            <a:off x="6172203" y="2217738"/>
            <a:ext cx="5395912" cy="1634595"/>
            <a:chOff x="623887" y="2420938"/>
            <a:chExt cx="5395912" cy="1634595"/>
          </a:xfrm>
        </p:grpSpPr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DBD73822-2399-6F6C-C09F-E79CD4490ECA}"/>
                </a:ext>
              </a:extLst>
            </p:cNvPr>
            <p:cNvSpPr/>
            <p:nvPr/>
          </p:nvSpPr>
          <p:spPr>
            <a:xfrm>
              <a:off x="623887" y="2420938"/>
              <a:ext cx="5395912" cy="1634595"/>
            </a:xfrm>
            <a:prstGeom prst="roundRect">
              <a:avLst>
                <a:gd name="adj" fmla="val 6826"/>
              </a:avLst>
            </a:prstGeom>
            <a:noFill/>
            <a:ln>
              <a:solidFill>
                <a:schemeClr val="bg2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02B553FF-8F9C-951D-5D01-B369EE5D7572}"/>
                </a:ext>
              </a:extLst>
            </p:cNvPr>
            <p:cNvSpPr>
              <a:spLocks/>
            </p:cNvSpPr>
            <p:nvPr/>
          </p:nvSpPr>
          <p:spPr>
            <a:xfrm>
              <a:off x="713643" y="2511035"/>
              <a:ext cx="5216400" cy="1454400"/>
            </a:xfrm>
            <a:prstGeom prst="roundRect">
              <a:avLst>
                <a:gd name="adj" fmla="val 6826"/>
              </a:avLst>
            </a:prstGeom>
            <a:solidFill>
              <a:schemeClr val="tx1">
                <a:alpha val="90000"/>
              </a:schemeClr>
            </a:solidFill>
            <a:ln w="158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485A1AF-4045-C6DC-0A36-D3DEEABDA25F}"/>
              </a:ext>
            </a:extLst>
          </p:cNvPr>
          <p:cNvGrpSpPr/>
          <p:nvPr/>
        </p:nvGrpSpPr>
        <p:grpSpPr>
          <a:xfrm>
            <a:off x="6082444" y="4080404"/>
            <a:ext cx="5395912" cy="1634595"/>
            <a:chOff x="623887" y="2420938"/>
            <a:chExt cx="5395912" cy="1634595"/>
          </a:xfrm>
        </p:grpSpPr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F9CB6339-4DA9-B3AD-BAB8-4E32A3DFB6AD}"/>
                </a:ext>
              </a:extLst>
            </p:cNvPr>
            <p:cNvSpPr/>
            <p:nvPr/>
          </p:nvSpPr>
          <p:spPr>
            <a:xfrm>
              <a:off x="623887" y="2420938"/>
              <a:ext cx="5395912" cy="1634595"/>
            </a:xfrm>
            <a:prstGeom prst="roundRect">
              <a:avLst>
                <a:gd name="adj" fmla="val 6826"/>
              </a:avLst>
            </a:prstGeom>
            <a:noFill/>
            <a:ln>
              <a:solidFill>
                <a:schemeClr val="bg2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D38EDF2F-9D08-E36D-6BC3-92FEB5E6E23C}"/>
                </a:ext>
              </a:extLst>
            </p:cNvPr>
            <p:cNvSpPr>
              <a:spLocks/>
            </p:cNvSpPr>
            <p:nvPr/>
          </p:nvSpPr>
          <p:spPr>
            <a:xfrm>
              <a:off x="713643" y="2511035"/>
              <a:ext cx="5216400" cy="1454400"/>
            </a:xfrm>
            <a:prstGeom prst="roundRect">
              <a:avLst>
                <a:gd name="adj" fmla="val 6826"/>
              </a:avLst>
            </a:prstGeom>
            <a:solidFill>
              <a:schemeClr val="tx1">
                <a:alpha val="90000"/>
              </a:schemeClr>
            </a:solidFill>
            <a:ln w="158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A143808-C42C-DEEB-8D2A-2B88680F5DB7}"/>
              </a:ext>
            </a:extLst>
          </p:cNvPr>
          <p:cNvSpPr txBox="1"/>
          <p:nvPr/>
        </p:nvSpPr>
        <p:spPr>
          <a:xfrm>
            <a:off x="713642" y="2496425"/>
            <a:ext cx="5216400" cy="1077218"/>
          </a:xfrm>
          <a:prstGeom prst="rect">
            <a:avLst/>
          </a:prstGeom>
          <a:noFill/>
        </p:spPr>
        <p:txBody>
          <a:bodyPr wrap="square" lIns="251999" rIns="251999" rtlCol="0" anchor="ctr">
            <a:spAutoFit/>
          </a:bodyPr>
          <a:lstStyle/>
          <a:p>
            <a:pPr>
              <a:spcAft>
                <a:spcPts val="1000"/>
              </a:spcAft>
            </a:pPr>
            <a:r>
              <a:rPr lang="en-US" sz="3600" b="1" dirty="0">
                <a:solidFill>
                  <a:schemeClr val="bg1"/>
                </a:solidFill>
                <a:latin typeface="Helvetica" pitchFamily="2" charset="0"/>
              </a:rPr>
              <a:t>XXXX</a:t>
            </a:r>
            <a:br>
              <a:rPr lang="en-US" sz="3600" b="1" dirty="0">
                <a:solidFill>
                  <a:schemeClr val="bg1"/>
                </a:solidFill>
                <a:latin typeface="Helvetica" pitchFamily="2" charset="0"/>
              </a:rPr>
            </a:br>
            <a:r>
              <a:rPr lang="en-US" sz="1400" dirty="0">
                <a:solidFill>
                  <a:schemeClr val="bg1"/>
                </a:solidFill>
                <a:latin typeface="Helvetica Light" panose="020B0403020202020204" pitchFamily="34" charset="0"/>
              </a:rPr>
              <a:t>respondents including %surgeons, </a:t>
            </a:r>
            <a:br>
              <a:rPr lang="en-US" sz="1400" dirty="0">
                <a:solidFill>
                  <a:schemeClr val="bg1"/>
                </a:solidFill>
                <a:latin typeface="Helvetica Light" panose="020B0403020202020204" pitchFamily="34" charset="0"/>
              </a:rPr>
            </a:br>
            <a:r>
              <a:rPr lang="en-US" sz="1400" dirty="0">
                <a:solidFill>
                  <a:schemeClr val="bg1"/>
                </a:solidFill>
                <a:latin typeface="Helvetica Light" panose="020B0403020202020204" pitchFamily="34" charset="0"/>
              </a:rPr>
              <a:t>%scrub nurses, %</a:t>
            </a:r>
            <a:r>
              <a:rPr lang="en-US" sz="1400" dirty="0" err="1">
                <a:solidFill>
                  <a:schemeClr val="bg1"/>
                </a:solidFill>
                <a:latin typeface="Helvetica Light" panose="020B0403020202020204" pitchFamily="34" charset="0"/>
              </a:rPr>
              <a:t>anaesthetists</a:t>
            </a:r>
            <a:r>
              <a:rPr lang="en-US" sz="1400" dirty="0">
                <a:solidFill>
                  <a:schemeClr val="bg1"/>
                </a:solidFill>
                <a:latin typeface="Helvetica Light" panose="020B0403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Helvetica Light" panose="020B0403020202020204" pitchFamily="34" charset="0"/>
              </a:rPr>
              <a:t>etc</a:t>
            </a:r>
            <a:endParaRPr lang="en-US" sz="1600" dirty="0">
              <a:solidFill>
                <a:schemeClr val="bg1"/>
              </a:solidFill>
              <a:latin typeface="Helvetica Light" panose="020B0403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88DA14D-3F87-5453-2CE4-E134AA38C5F1}"/>
              </a:ext>
            </a:extLst>
          </p:cNvPr>
          <p:cNvSpPr txBox="1"/>
          <p:nvPr/>
        </p:nvSpPr>
        <p:spPr>
          <a:xfrm>
            <a:off x="6261959" y="2484904"/>
            <a:ext cx="5216399" cy="892552"/>
          </a:xfrm>
          <a:prstGeom prst="rect">
            <a:avLst/>
          </a:prstGeom>
          <a:noFill/>
        </p:spPr>
        <p:txBody>
          <a:bodyPr wrap="square" lIns="251999" rIns="251999" rtlCol="0" anchor="ctr">
            <a:spAutoFit/>
          </a:bodyPr>
          <a:lstStyle/>
          <a:p>
            <a:pPr>
              <a:spcAft>
                <a:spcPts val="1000"/>
              </a:spcAft>
            </a:pPr>
            <a:r>
              <a:rPr lang="en-US" sz="3600" b="1" dirty="0">
                <a:solidFill>
                  <a:schemeClr val="bg1"/>
                </a:solidFill>
                <a:latin typeface="Helvetica" pitchFamily="2" charset="0"/>
              </a:rPr>
              <a:t>XX(XX%)</a:t>
            </a:r>
            <a:br>
              <a:rPr lang="en-US" sz="3600" b="1" dirty="0">
                <a:solidFill>
                  <a:schemeClr val="bg1"/>
                </a:solidFill>
                <a:latin typeface="Helvetica" pitchFamily="2" charset="0"/>
              </a:rPr>
            </a:br>
            <a:r>
              <a:rPr lang="en-US" sz="1400" dirty="0">
                <a:solidFill>
                  <a:schemeClr val="bg1"/>
                </a:solidFill>
                <a:latin typeface="Helvetica Light" panose="020B0403020202020204" pitchFamily="34" charset="0"/>
              </a:rPr>
              <a:t>had not heard of the Green Theatre Checklist</a:t>
            </a:r>
            <a:endParaRPr lang="en-US" dirty="0">
              <a:solidFill>
                <a:schemeClr val="bg1"/>
              </a:solidFill>
              <a:latin typeface="Helvetica Light" panose="020B0403020202020204" pitchFamily="34" charset="0"/>
            </a:endParaRPr>
          </a:p>
        </p:txBody>
      </p:sp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724B6E40-8BFB-4B7B-2D5F-8168DEE8DE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23888" y="6372225"/>
            <a:ext cx="494698" cy="500063"/>
          </a:xfrm>
        </p:spPr>
        <p:txBody>
          <a:bodyPr/>
          <a:lstStyle/>
          <a:p>
            <a:fld id="{0E5C1A19-7B52-394F-953D-1C895956913F}" type="slidenum">
              <a:rPr lang="en-US" smtClean="0"/>
              <a:t>7</a:t>
            </a:fld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80831C0-C23B-63E9-2CF3-7D8EADB6B8B3}"/>
              </a:ext>
            </a:extLst>
          </p:cNvPr>
          <p:cNvSpPr txBox="1"/>
          <p:nvPr/>
        </p:nvSpPr>
        <p:spPr>
          <a:xfrm>
            <a:off x="713642" y="4359092"/>
            <a:ext cx="5216400" cy="1077218"/>
          </a:xfrm>
          <a:prstGeom prst="rect">
            <a:avLst/>
          </a:prstGeom>
          <a:noFill/>
        </p:spPr>
        <p:txBody>
          <a:bodyPr wrap="square" lIns="251999" rIns="251999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EFF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XX(XX%)</a:t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EFF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</a:br>
            <a:r>
              <a:rPr kumimoji="0" lang="en-US" sz="1400" u="none" strike="noStrike" kern="1200" cap="none" spc="0" normalizeH="0" baseline="0" noProof="0" dirty="0">
                <a:ln>
                  <a:noFill/>
                </a:ln>
                <a:solidFill>
                  <a:srgbClr val="FFFEFF"/>
                </a:solidFill>
                <a:effectLst/>
                <a:uLnTx/>
                <a:uFillTx/>
                <a:latin typeface="Helvetica Light" panose="020B0403020202020204" pitchFamily="34" charset="0"/>
              </a:rPr>
              <a:t>felt theatre staff have a responsibility to make </a:t>
            </a:r>
            <a:br>
              <a:rPr kumimoji="0" lang="en-US" sz="1400" u="none" strike="noStrike" kern="1200" cap="none" spc="0" normalizeH="0" baseline="0" noProof="0" dirty="0">
                <a:ln>
                  <a:noFill/>
                </a:ln>
                <a:solidFill>
                  <a:srgbClr val="FFFEFF"/>
                </a:solidFill>
                <a:effectLst/>
                <a:uLnTx/>
                <a:uFillTx/>
                <a:latin typeface="Helvetica Light" panose="020B0403020202020204" pitchFamily="34" charset="0"/>
              </a:rPr>
            </a:br>
            <a:r>
              <a:rPr kumimoji="0" lang="en-US" sz="1400" u="none" strike="noStrike" kern="1200" cap="none" spc="0" normalizeH="0" baseline="0" noProof="0" dirty="0">
                <a:ln>
                  <a:noFill/>
                </a:ln>
                <a:solidFill>
                  <a:srgbClr val="FFFEFF"/>
                </a:solidFill>
                <a:effectLst/>
                <a:uLnTx/>
                <a:uFillTx/>
                <a:latin typeface="Helvetica Light" panose="020B0403020202020204" pitchFamily="34" charset="0"/>
              </a:rPr>
              <a:t>their practice environmentally sustainable</a:t>
            </a:r>
            <a:endParaRPr kumimoji="0" lang="en-US" sz="1800" u="none" strike="noStrike" kern="1200" cap="none" spc="0" normalizeH="0" baseline="0" noProof="0" dirty="0">
              <a:ln>
                <a:noFill/>
              </a:ln>
              <a:solidFill>
                <a:srgbClr val="FFFEFF"/>
              </a:solidFill>
              <a:effectLst/>
              <a:uLnTx/>
              <a:uFillTx/>
              <a:latin typeface="Helvetica Light" panose="020B0403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FDBD8E5-92E7-D7D3-E2EE-B983FC8134F3}"/>
              </a:ext>
            </a:extLst>
          </p:cNvPr>
          <p:cNvSpPr txBox="1"/>
          <p:nvPr/>
        </p:nvSpPr>
        <p:spPr>
          <a:xfrm>
            <a:off x="6172202" y="4359092"/>
            <a:ext cx="2893618" cy="1077218"/>
          </a:xfrm>
          <a:prstGeom prst="rect">
            <a:avLst/>
          </a:prstGeom>
          <a:noFill/>
        </p:spPr>
        <p:txBody>
          <a:bodyPr wrap="square" lIns="251999" rIns="251999" rtlCol="0" anchor="ctr">
            <a:spAutoFit/>
          </a:bodyPr>
          <a:lstStyle/>
          <a:p>
            <a:pPr>
              <a:spcAft>
                <a:spcPts val="1000"/>
              </a:spcAft>
            </a:pPr>
            <a:r>
              <a:rPr lang="en-US" sz="3600" b="1" dirty="0">
                <a:solidFill>
                  <a:schemeClr val="bg1"/>
                </a:solidFill>
                <a:latin typeface="Helvetica" pitchFamily="2" charset="0"/>
              </a:rPr>
              <a:t>XX(XX%)</a:t>
            </a:r>
            <a:br>
              <a:rPr lang="en-US" sz="3600" b="1" dirty="0">
                <a:solidFill>
                  <a:schemeClr val="bg1"/>
                </a:solidFill>
                <a:latin typeface="Helvetica" pitchFamily="2" charset="0"/>
              </a:rPr>
            </a:br>
            <a:r>
              <a:rPr lang="en-US" sz="1400" dirty="0">
                <a:solidFill>
                  <a:schemeClr val="bg1"/>
                </a:solidFill>
                <a:latin typeface="Helvetica Light" panose="020B0403020202020204" pitchFamily="34" charset="0"/>
              </a:rPr>
              <a:t>did not know they could </a:t>
            </a:r>
            <a:br>
              <a:rPr lang="en-US" sz="1400" dirty="0">
                <a:solidFill>
                  <a:schemeClr val="bg1"/>
                </a:solidFill>
                <a:latin typeface="Helvetica Light" panose="020B0403020202020204" pitchFamily="34" charset="0"/>
              </a:rPr>
            </a:br>
            <a:r>
              <a:rPr lang="en-US" sz="1400" dirty="0">
                <a:solidFill>
                  <a:schemeClr val="bg1"/>
                </a:solidFill>
                <a:latin typeface="Helvetica Light" panose="020B0403020202020204" pitchFamily="34" charset="0"/>
              </a:rPr>
              <a:t>use ABHR</a:t>
            </a:r>
            <a:endParaRPr lang="en-US" dirty="0">
              <a:solidFill>
                <a:schemeClr val="bg1"/>
              </a:solidFill>
              <a:latin typeface="Helvetica Light" panose="020B0403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369ACAD-586C-2ADD-9F31-8CB7D7171F4D}"/>
              </a:ext>
            </a:extLst>
          </p:cNvPr>
          <p:cNvSpPr txBox="1"/>
          <p:nvPr/>
        </p:nvSpPr>
        <p:spPr>
          <a:xfrm>
            <a:off x="8674494" y="4359089"/>
            <a:ext cx="2893618" cy="861774"/>
          </a:xfrm>
          <a:prstGeom prst="rect">
            <a:avLst/>
          </a:prstGeom>
          <a:noFill/>
        </p:spPr>
        <p:txBody>
          <a:bodyPr wrap="square" lIns="251999" rIns="251999" rtlCol="0" anchor="ctr">
            <a:spAutoFit/>
          </a:bodyPr>
          <a:lstStyle/>
          <a:p>
            <a:pPr>
              <a:spcAft>
                <a:spcPts val="1000"/>
              </a:spcAft>
            </a:pPr>
            <a:r>
              <a:rPr lang="en-US" sz="3600" b="1" dirty="0">
                <a:solidFill>
                  <a:schemeClr val="bg1"/>
                </a:solidFill>
                <a:latin typeface="Helvetica" pitchFamily="2" charset="0"/>
              </a:rPr>
              <a:t>XX(XX%)</a:t>
            </a:r>
            <a:br>
              <a:rPr lang="en-US" sz="3600" b="1" dirty="0">
                <a:solidFill>
                  <a:schemeClr val="bg1"/>
                </a:solidFill>
                <a:latin typeface="Helvetica" pitchFamily="2" charset="0"/>
              </a:rPr>
            </a:br>
            <a:r>
              <a:rPr lang="en-US" sz="1400" dirty="0">
                <a:solidFill>
                  <a:schemeClr val="bg1"/>
                </a:solidFill>
                <a:latin typeface="Helvetica Light" panose="020B0403020202020204" pitchFamily="34" charset="0"/>
              </a:rPr>
              <a:t>had used ABHR before</a:t>
            </a:r>
            <a:endParaRPr lang="en-US" dirty="0">
              <a:solidFill>
                <a:schemeClr val="bg1"/>
              </a:solidFill>
              <a:latin typeface="Helvetica Light" panose="020B04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07737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AB1B7E-E676-28D4-C25A-62E4B1E475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3436" y="2226733"/>
            <a:ext cx="6307691" cy="1391821"/>
          </a:xfrm>
        </p:spPr>
        <p:txBody>
          <a:bodyPr>
            <a:normAutofit/>
          </a:bodyPr>
          <a:lstStyle/>
          <a:p>
            <a:r>
              <a:rPr lang="en-US" sz="5400" dirty="0"/>
              <a:t>Next steps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761C6D-711B-840A-3F77-AFC0C8AE98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0597" y="3728620"/>
            <a:ext cx="3145474" cy="742225"/>
          </a:xfrm>
        </p:spPr>
        <p:txBody>
          <a:bodyPr>
            <a:noAutofit/>
          </a:bodyPr>
          <a:lstStyle/>
          <a:p>
            <a:r>
              <a:rPr lang="en-US" sz="1800" dirty="0"/>
              <a:t>Give it a go! Try and use ABHR after the first scrub </a:t>
            </a:r>
            <a:br>
              <a:rPr lang="en-US" sz="1800" dirty="0"/>
            </a:br>
            <a:r>
              <a:rPr lang="en-US" sz="1800" dirty="0"/>
              <a:t>of the day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C153089-1F1E-F116-3EA6-6FC66D48C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23888" y="6372225"/>
            <a:ext cx="494698" cy="500063"/>
          </a:xfrm>
        </p:spPr>
        <p:txBody>
          <a:bodyPr/>
          <a:lstStyle/>
          <a:p>
            <a:fld id="{0E5C1A19-7B52-394F-953D-1C895956913F}" type="slidenum">
              <a:rPr lang="en-US" smtClean="0"/>
              <a:t>8</a:t>
            </a:fld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9299FF7D-8B4D-019A-28CA-529B3A651A79}"/>
              </a:ext>
            </a:extLst>
          </p:cNvPr>
          <p:cNvSpPr txBox="1">
            <a:spLocks/>
          </p:cNvSpPr>
          <p:nvPr/>
        </p:nvSpPr>
        <p:spPr>
          <a:xfrm>
            <a:off x="4190110" y="3728620"/>
            <a:ext cx="2991878" cy="7422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Arial" panose="020B0604020202020204" pitchFamily="34" charset="0"/>
              <a:buNone/>
              <a:tabLst/>
              <a:defRPr sz="2000" b="0" i="0" kern="1200">
                <a:solidFill>
                  <a:schemeClr val="bg1"/>
                </a:solidFill>
                <a:latin typeface="Helvetica Light" panose="020B040302020202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None/>
              <a:tabLst/>
              <a:defRPr sz="2000" b="0" i="0" kern="1200">
                <a:solidFill>
                  <a:schemeClr val="tx1"/>
                </a:solidFill>
                <a:latin typeface="Helvetica Light" panose="020B040302020202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None/>
              <a:tabLst/>
              <a:defRPr sz="1800" b="0" i="0" kern="1200">
                <a:solidFill>
                  <a:schemeClr val="tx1"/>
                </a:solidFill>
                <a:latin typeface="Helvetica Light" panose="020B0403020202020204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Helvetica Light" panose="020B040302020202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Helvetica Light" panose="020B0403020202020204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Posters will be displayed above sinks and in </a:t>
            </a:r>
            <a:br>
              <a:rPr lang="en-US" sz="1800" dirty="0"/>
            </a:br>
            <a:r>
              <a:rPr lang="en-US" sz="1800" dirty="0"/>
              <a:t>theatre coffee rooms</a:t>
            </a:r>
          </a:p>
          <a:p>
            <a:endParaRPr lang="en-US" sz="1800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8781A73-662E-FDEA-769E-CFD692D802DA}"/>
              </a:ext>
            </a:extLst>
          </p:cNvPr>
          <p:cNvCxnSpPr>
            <a:cxnSpLocks/>
          </p:cNvCxnSpPr>
          <p:nvPr/>
        </p:nvCxnSpPr>
        <p:spPr>
          <a:xfrm>
            <a:off x="4053903" y="3739506"/>
            <a:ext cx="0" cy="67828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1543E85-CAC5-53B2-F516-D7F9A07A2B77}"/>
              </a:ext>
            </a:extLst>
          </p:cNvPr>
          <p:cNvCxnSpPr>
            <a:cxnSpLocks/>
          </p:cNvCxnSpPr>
          <p:nvPr/>
        </p:nvCxnSpPr>
        <p:spPr>
          <a:xfrm>
            <a:off x="690218" y="3739506"/>
            <a:ext cx="0" cy="67828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13711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nline Media 3" descr="Surgical Hand Scrubbing with Alcohol solution">
            <a:hlinkClick r:id="" action="ppaction://media"/>
            <a:extLst>
              <a:ext uri="{FF2B5EF4-FFF2-40B4-BE49-F238E27FC236}">
                <a16:creationId xmlns:a16="http://schemas.microsoft.com/office/drawing/2014/main" id="{FB108C76-8BFF-F88A-7227-B5762375DD7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722370" y="703732"/>
            <a:ext cx="8747261" cy="494253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3B81CFB-2F3D-CB06-DBBE-D557B301F8F6}"/>
              </a:ext>
            </a:extLst>
          </p:cNvPr>
          <p:cNvSpPr/>
          <p:nvPr/>
        </p:nvSpPr>
        <p:spPr>
          <a:xfrm>
            <a:off x="1722370" y="703732"/>
            <a:ext cx="8747261" cy="4942537"/>
          </a:xfrm>
          <a:prstGeom prst="rect">
            <a:avLst/>
          </a:prstGeom>
          <a:noFill/>
          <a:ln w="254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AD6DF1-0D13-0064-B9EA-49E1665EB908}"/>
              </a:ext>
            </a:extLst>
          </p:cNvPr>
          <p:cNvSpPr/>
          <p:nvPr/>
        </p:nvSpPr>
        <p:spPr>
          <a:xfrm>
            <a:off x="1630200" y="611800"/>
            <a:ext cx="8931600" cy="5126400"/>
          </a:xfrm>
          <a:prstGeom prst="rect">
            <a:avLst/>
          </a:prstGeom>
          <a:noFill/>
          <a:ln w="25400">
            <a:solidFill>
              <a:schemeClr val="bg2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6E618A-2512-BDCB-D846-C92F0D3CF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23888" y="6372225"/>
            <a:ext cx="494698" cy="500063"/>
          </a:xfrm>
        </p:spPr>
        <p:txBody>
          <a:bodyPr/>
          <a:lstStyle/>
          <a:p>
            <a:fld id="{0E5C1A19-7B52-394F-953D-1C895956913F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6902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RCSEd-Green-Theatre">
      <a:dk1>
        <a:srgbClr val="042A46"/>
      </a:dk1>
      <a:lt1>
        <a:srgbClr val="FFFEFF"/>
      </a:lt1>
      <a:dk2>
        <a:srgbClr val="086184"/>
      </a:dk2>
      <a:lt2>
        <a:srgbClr val="3DA434"/>
      </a:lt2>
      <a:accent1>
        <a:srgbClr val="04ACBD"/>
      </a:accent1>
      <a:accent2>
        <a:srgbClr val="A51947"/>
      </a:accent2>
      <a:accent3>
        <a:srgbClr val="8E2A90"/>
      </a:accent3>
      <a:accent4>
        <a:srgbClr val="413494"/>
      </a:accent4>
      <a:accent5>
        <a:srgbClr val="D01D39"/>
      </a:accent5>
      <a:accent6>
        <a:srgbClr val="3DA434"/>
      </a:accent6>
      <a:hlink>
        <a:srgbClr val="086184"/>
      </a:hlink>
      <a:folHlink>
        <a:srgbClr val="3DA434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5DAFDB856E74D4C918246A2135C46AF" ma:contentTypeVersion="17" ma:contentTypeDescription="Create a new document." ma:contentTypeScope="" ma:versionID="361b99092f403c9b26f0f6e088ced54e">
  <xsd:schema xmlns:xsd="http://www.w3.org/2001/XMLSchema" xmlns:xs="http://www.w3.org/2001/XMLSchema" xmlns:p="http://schemas.microsoft.com/office/2006/metadata/properties" xmlns:ns1="http://schemas.microsoft.com/sharepoint/v3" xmlns:ns2="b0fa76a7-791b-4a17-b9b0-3b4c58aaf9ad" xmlns:ns3="85fcb033-7c68-48ac-8ba6-f799cd89e249" targetNamespace="http://schemas.microsoft.com/office/2006/metadata/properties" ma:root="true" ma:fieldsID="8f9ca869fa79ecaa33cdb4ef57760e68" ns1:_="" ns2:_="" ns3:_="">
    <xsd:import namespace="http://schemas.microsoft.com/sharepoint/v3"/>
    <xsd:import namespace="b0fa76a7-791b-4a17-b9b0-3b4c58aaf9ad"/>
    <xsd:import namespace="85fcb033-7c68-48ac-8ba6-f799cd89e24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LengthInSeconds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1:_ip_UnifiedCompliancePolicyProperties" minOccurs="0"/>
                <xsd:element ref="ns1:_ip_UnifiedCompliancePolicyUIAc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2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3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0fa76a7-791b-4a17-b9b0-3b4c58aaf9a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1bd04dec-210d-4af5-b64f-1c057948ec5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fcb033-7c68-48ac-8ba6-f799cd89e249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1179d88f-e5f1-4c6e-b88a-1d090a9e155f}" ma:internalName="TaxCatchAll" ma:showField="CatchAllData" ma:web="85fcb033-7c68-48ac-8ba6-f799cd89e24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lcf76f155ced4ddcb4097134ff3c332f xmlns="b0fa76a7-791b-4a17-b9b0-3b4c58aaf9ad">
      <Terms xmlns="http://schemas.microsoft.com/office/infopath/2007/PartnerControls"/>
    </lcf76f155ced4ddcb4097134ff3c332f>
    <_ip_UnifiedCompliancePolicyProperties xmlns="http://schemas.microsoft.com/sharepoint/v3" xsi:nil="true"/>
    <TaxCatchAll xmlns="85fcb033-7c68-48ac-8ba6-f799cd89e249" xsi:nil="true"/>
  </documentManagement>
</p:properties>
</file>

<file path=customXml/itemProps1.xml><?xml version="1.0" encoding="utf-8"?>
<ds:datastoreItem xmlns:ds="http://schemas.openxmlformats.org/officeDocument/2006/customXml" ds:itemID="{9FBAA106-59FD-414D-A190-DF71FA2851CE}"/>
</file>

<file path=customXml/itemProps2.xml><?xml version="1.0" encoding="utf-8"?>
<ds:datastoreItem xmlns:ds="http://schemas.openxmlformats.org/officeDocument/2006/customXml" ds:itemID="{DA30F679-BFD1-48DA-9B9B-A63CE5D883F4}"/>
</file>

<file path=customXml/itemProps3.xml><?xml version="1.0" encoding="utf-8"?>
<ds:datastoreItem xmlns:ds="http://schemas.openxmlformats.org/officeDocument/2006/customXml" ds:itemID="{D1B36BE7-DD5F-414A-A36F-AE14551E21BE}"/>
</file>

<file path=docProps/app.xml><?xml version="1.0" encoding="utf-8"?>
<Properties xmlns="http://schemas.openxmlformats.org/officeDocument/2006/extended-properties" xmlns:vt="http://schemas.openxmlformats.org/officeDocument/2006/docPropsVTypes">
  <TotalTime>273</TotalTime>
  <Words>1943</Words>
  <Application>Microsoft Office PowerPoint</Application>
  <PresentationFormat>Widescreen</PresentationFormat>
  <Paragraphs>149</Paragraphs>
  <Slides>15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Helvetica</vt:lpstr>
      <vt:lpstr>Helvetica Light</vt:lpstr>
      <vt:lpstr>Times New Roman</vt:lpstr>
      <vt:lpstr>Office Theme</vt:lpstr>
      <vt:lpstr>RCS Green  Theatre Checklist  E-Quip series</vt:lpstr>
      <vt:lpstr>Rub don’t scrub</vt:lpstr>
      <vt:lpstr>Background</vt:lpstr>
      <vt:lpstr>PowerPoint Presentation</vt:lpstr>
      <vt:lpstr>Baseline Audit | Basic</vt:lpstr>
      <vt:lpstr>Baseline Audit | Advanced</vt:lpstr>
      <vt:lpstr>Staff Survey</vt:lpstr>
      <vt:lpstr>Next steps</vt:lpstr>
      <vt:lpstr>PowerPoint Presentation</vt:lpstr>
      <vt:lpstr>PowerPoint Presentation</vt:lpstr>
      <vt:lpstr>Re-Audit | Basic</vt:lpstr>
      <vt:lpstr>Re-Audit | Advanced</vt:lpstr>
      <vt:lpstr>PowerPoint Presentation</vt:lpstr>
      <vt:lpstr>References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 Barnard</dc:creator>
  <cp:lastModifiedBy>Craig Brodie</cp:lastModifiedBy>
  <cp:revision>12</cp:revision>
  <dcterms:created xsi:type="dcterms:W3CDTF">2024-04-18T14:07:50Z</dcterms:created>
  <dcterms:modified xsi:type="dcterms:W3CDTF">2025-02-18T12:26:02Z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0x01010035DAFDB856E74D4C918246A2135C46AF</vt:lpwstr>
  </property>
</Properties>
</file>