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0"/>
  </p:notesMasterIdLst>
  <p:handoutMasterIdLst>
    <p:handoutMasterId r:id="rId31"/>
  </p:handoutMasterIdLst>
  <p:sldIdLst>
    <p:sldId id="287" r:id="rId2"/>
    <p:sldId id="314" r:id="rId3"/>
    <p:sldId id="288" r:id="rId4"/>
    <p:sldId id="299" r:id="rId5"/>
    <p:sldId id="300" r:id="rId6"/>
    <p:sldId id="301" r:id="rId7"/>
    <p:sldId id="289" r:id="rId8"/>
    <p:sldId id="290" r:id="rId9"/>
    <p:sldId id="302" r:id="rId10"/>
    <p:sldId id="291" r:id="rId11"/>
    <p:sldId id="292" r:id="rId12"/>
    <p:sldId id="303" r:id="rId13"/>
    <p:sldId id="304" r:id="rId14"/>
    <p:sldId id="305" r:id="rId15"/>
    <p:sldId id="293" r:id="rId16"/>
    <p:sldId id="306" r:id="rId17"/>
    <p:sldId id="307" r:id="rId18"/>
    <p:sldId id="308" r:id="rId19"/>
    <p:sldId id="309" r:id="rId20"/>
    <p:sldId id="294" r:id="rId21"/>
    <p:sldId id="315" r:id="rId22"/>
    <p:sldId id="296" r:id="rId23"/>
    <p:sldId id="310" r:id="rId24"/>
    <p:sldId id="311" r:id="rId25"/>
    <p:sldId id="312" r:id="rId26"/>
    <p:sldId id="313" r:id="rId27"/>
    <p:sldId id="297" r:id="rId28"/>
    <p:sldId id="298"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1"/>
    <p:restoredTop sz="50000"/>
  </p:normalViewPr>
  <p:slideViewPr>
    <p:cSldViewPr snapToGrid="0" snapToObjects="1">
      <p:cViewPr varScale="1">
        <p:scale>
          <a:sx n="77" d="100"/>
          <a:sy n="77" d="100"/>
        </p:scale>
        <p:origin x="2538" y="72"/>
      </p:cViewPr>
      <p:guideLst/>
    </p:cSldViewPr>
  </p:slideViewPr>
  <p:outlineViewPr>
    <p:cViewPr>
      <p:scale>
        <a:sx n="33" d="100"/>
        <a:sy n="33" d="100"/>
      </p:scale>
      <p:origin x="0" y="-15752"/>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37" d="100"/>
          <a:sy n="137" d="100"/>
        </p:scale>
        <p:origin x="353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28F827-AB37-41BD-A79F-D5FBD5201EAB}" type="datetimeFigureOut">
              <a:rPr lang="en-GB" smtClean="0"/>
              <a:t>12/05/2017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611C7A-E8C7-477D-B23A-0FFD172B8ECF}" type="slidenum">
              <a:rPr lang="en-GB" smtClean="0"/>
              <a:t>‹#›</a:t>
            </a:fld>
            <a:endParaRPr lang="en-GB"/>
          </a:p>
        </p:txBody>
      </p:sp>
    </p:spTree>
    <p:extLst>
      <p:ext uri="{BB962C8B-B14F-4D97-AF65-F5344CB8AC3E}">
        <p14:creationId xmlns:p14="http://schemas.microsoft.com/office/powerpoint/2010/main" val="213378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A4FCA-E525-904A-9C06-8FE6215CAD2D}" type="datetimeFigureOut">
              <a:rPr lang="en-US" smtClean="0"/>
              <a:t>5/12/2017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116C5-CEE3-F04F-88D4-AAAFE749E6C5}" type="slidenum">
              <a:rPr lang="en-US" smtClean="0"/>
              <a:t>‹#›</a:t>
            </a:fld>
            <a:endParaRPr lang="en-US"/>
          </a:p>
        </p:txBody>
      </p:sp>
    </p:spTree>
    <p:extLst>
      <p:ext uri="{BB962C8B-B14F-4D97-AF65-F5344CB8AC3E}">
        <p14:creationId xmlns:p14="http://schemas.microsoft.com/office/powerpoint/2010/main" val="12466632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F116C5-CEE3-F04F-88D4-AAAFE749E6C5}" type="slidenum">
              <a:rPr lang="en-US" smtClean="0"/>
              <a:t>2</a:t>
            </a:fld>
            <a:endParaRPr lang="en-US"/>
          </a:p>
        </p:txBody>
      </p:sp>
    </p:spTree>
    <p:extLst>
      <p:ext uri="{BB962C8B-B14F-4D97-AF65-F5344CB8AC3E}">
        <p14:creationId xmlns:p14="http://schemas.microsoft.com/office/powerpoint/2010/main" val="271128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Greater deviations away from zero show stronger positive correlations (positive numbers), and stronger negative correlations (negative numbers). All are statistically significant.</a:t>
            </a:r>
          </a:p>
          <a:p>
            <a:endParaRPr lang="en-GB" baseline="0" dirty="0" smtClean="0"/>
          </a:p>
          <a:p>
            <a:r>
              <a:rPr lang="en-GB" baseline="0" dirty="0" smtClean="0"/>
              <a:t>Use this data to show that bullying reduces staff availability and threatens recruitment and retention of staff </a:t>
            </a:r>
            <a:r>
              <a:rPr lang="mr-IN" baseline="0" dirty="0" smtClean="0"/>
              <a:t>–</a:t>
            </a:r>
            <a:r>
              <a:rPr lang="en-GB" baseline="0" dirty="0" smtClean="0"/>
              <a:t> again, another threat to patient safety.</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13</a:t>
            </a:fld>
            <a:endParaRPr lang="en-US"/>
          </a:p>
        </p:txBody>
      </p:sp>
    </p:spTree>
    <p:extLst>
      <p:ext uri="{BB962C8B-B14F-4D97-AF65-F5344CB8AC3E}">
        <p14:creationId xmlns:p14="http://schemas.microsoft.com/office/powerpoint/2010/main" val="97186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data is</a:t>
            </a:r>
            <a:r>
              <a:rPr lang="en-GB" baseline="0" dirty="0" smtClean="0"/>
              <a:t> taken from the GMC Training Survey 2014.</a:t>
            </a:r>
          </a:p>
          <a:p>
            <a:endParaRPr lang="en-GB" baseline="0" dirty="0" smtClean="0"/>
          </a:p>
          <a:p>
            <a:r>
              <a:rPr lang="en-GB" baseline="0" dirty="0" smtClean="0"/>
              <a:t>The baseline represents the mean scores across the cohort. The change in indicator score represents the difference between mean scores for those who reported bullying in the free text part of the survey versus the whole cohort, for different aspects of training.</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14</a:t>
            </a:fld>
            <a:endParaRPr lang="en-US"/>
          </a:p>
        </p:txBody>
      </p:sp>
    </p:spTree>
    <p:extLst>
      <p:ext uri="{BB962C8B-B14F-4D97-AF65-F5344CB8AC3E}">
        <p14:creationId xmlns:p14="http://schemas.microsoft.com/office/powerpoint/2010/main" val="190434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Similar data, this time for those who reported being bullied every day. The differences are</a:t>
            </a:r>
            <a:r>
              <a:rPr lang="en-GB" baseline="0" dirty="0" smtClean="0"/>
              <a:t> clearly greater.</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15</a:t>
            </a:fld>
            <a:endParaRPr lang="en-US"/>
          </a:p>
        </p:txBody>
      </p:sp>
    </p:spTree>
    <p:extLst>
      <p:ext uri="{BB962C8B-B14F-4D97-AF65-F5344CB8AC3E}">
        <p14:creationId xmlns:p14="http://schemas.microsoft.com/office/powerpoint/2010/main" val="281839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Qualitative data</a:t>
            </a:r>
            <a:r>
              <a:rPr lang="en-GB" baseline="0" dirty="0" smtClean="0"/>
              <a:t> from survey of 41 interviews, as referenced.</a:t>
            </a:r>
          </a:p>
          <a:p>
            <a:endParaRPr lang="en-GB" baseline="0" dirty="0" smtClean="0"/>
          </a:p>
          <a:p>
            <a:r>
              <a:rPr lang="en-GB" baseline="0" dirty="0" smtClean="0"/>
              <a:t>Again, emphasise threat to patient safety as inferred by final statement.</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16</a:t>
            </a:fld>
            <a:endParaRPr lang="en-US"/>
          </a:p>
        </p:txBody>
      </p:sp>
    </p:spTree>
    <p:extLst>
      <p:ext uri="{BB962C8B-B14F-4D97-AF65-F5344CB8AC3E}">
        <p14:creationId xmlns:p14="http://schemas.microsoft.com/office/powerpoint/2010/main" val="116673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kern="1200" dirty="0" smtClean="0">
                <a:solidFill>
                  <a:schemeClr val="tx1"/>
                </a:solidFill>
                <a:effectLst/>
                <a:latin typeface="+mn-lt"/>
                <a:ea typeface="+mn-ea"/>
                <a:cs typeface="+mn-cs"/>
              </a:rPr>
              <a:t>Employers have a ‘duty of care’ for all their employees. If the mutual trust and </a:t>
            </a:r>
            <a:r>
              <a:rPr lang="en-GB" sz="900" b="0" kern="1200" dirty="0" smtClean="0">
                <a:solidFill>
                  <a:schemeClr val="tx1"/>
                </a:solidFill>
                <a:effectLst/>
                <a:latin typeface="+mn-lt"/>
                <a:ea typeface="+mn-ea"/>
                <a:cs typeface="+mn-cs"/>
              </a:rPr>
              <a:t>confidence </a:t>
            </a:r>
            <a:r>
              <a:rPr lang="en-GB" sz="900" b="0" kern="1200" dirty="0" smtClean="0">
                <a:solidFill>
                  <a:schemeClr val="tx1"/>
                </a:solidFill>
                <a:effectLst/>
                <a:latin typeface="+mn-lt"/>
                <a:ea typeface="+mn-ea"/>
                <a:cs typeface="+mn-cs"/>
              </a:rPr>
              <a:t>between employer and employee is broken – for example through bullying and harassment at work – then an employee can resign and claim constructive dismissal ,at an Employment Tribunal, on the grounds of breach of contract (as long as they have worked for the employer for two years). Employers are usually responsible in law for the acts of their workers.</a:t>
            </a:r>
            <a:r>
              <a:rPr lang="en-GB" sz="900" b="0" kern="1200" baseline="0" dirty="0" smtClean="0">
                <a:solidFill>
                  <a:schemeClr val="tx1"/>
                </a:solidFill>
                <a:effectLst/>
                <a:latin typeface="+mn-lt"/>
                <a:ea typeface="+mn-ea"/>
                <a:cs typeface="+mn-cs"/>
              </a:rPr>
              <a:t> (Taken from ACAS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kern="1200" dirty="0" smtClean="0">
                <a:solidFill>
                  <a:schemeClr val="tx1"/>
                </a:solidFill>
                <a:effectLst/>
                <a:latin typeface="+mn-lt"/>
                <a:ea typeface="+mn-ea"/>
                <a:cs typeface="+mn-cs"/>
              </a:rPr>
              <a:t>Breach of contract may also include the failure to protect an employee’s health and safety at work. Under the Health and Safety at Work Act 1974, employers are responsible for the health, safety and welfare at work of all employees. (ACAS website).</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17</a:t>
            </a:fld>
            <a:endParaRPr lang="en-US"/>
          </a:p>
        </p:txBody>
      </p:sp>
    </p:spTree>
    <p:extLst>
      <p:ext uri="{BB962C8B-B14F-4D97-AF65-F5344CB8AC3E}">
        <p14:creationId xmlns:p14="http://schemas.microsoft.com/office/powerpoint/2010/main" val="4050126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Should</a:t>
            </a:r>
            <a:r>
              <a:rPr lang="en-GB" baseline="0" dirty="0" smtClean="0"/>
              <a:t> be emphasised that all trainee surgeons are future leaders and managers, and so should be aware of the responsibilities of that role at an early stage.</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18</a:t>
            </a:fld>
            <a:endParaRPr lang="en-US"/>
          </a:p>
        </p:txBody>
      </p:sp>
    </p:spTree>
    <p:extLst>
      <p:ext uri="{BB962C8B-B14F-4D97-AF65-F5344CB8AC3E}">
        <p14:creationId xmlns:p14="http://schemas.microsoft.com/office/powerpoint/2010/main" val="1745844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doctors</a:t>
            </a:r>
            <a:r>
              <a:rPr lang="en-GB" baseline="0" dirty="0" smtClean="0"/>
              <a:t>, we all have a responsibility to uphold the standards defined in the GMC’s ‘Duties of a doctor’.</a:t>
            </a:r>
          </a:p>
          <a:p>
            <a:endParaRPr lang="en-GB" baseline="0" dirty="0" smtClean="0"/>
          </a:p>
          <a:p>
            <a:r>
              <a:rPr lang="en-GB" baseline="0" dirty="0" smtClean="0"/>
              <a:t>This includes reporting the bullying, undermining and harassment of others. Failure to do this may lead to fitness to practice investigations.</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19</a:t>
            </a:fld>
            <a:endParaRPr lang="en-US"/>
          </a:p>
        </p:txBody>
      </p:sp>
    </p:spTree>
    <p:extLst>
      <p:ext uri="{BB962C8B-B14F-4D97-AF65-F5344CB8AC3E}">
        <p14:creationId xmlns:p14="http://schemas.microsoft.com/office/powerpoint/2010/main" val="158741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interventions (both reactive and proactive)</a:t>
            </a:r>
            <a:r>
              <a:rPr lang="en-GB" baseline="0" dirty="0" smtClean="0"/>
              <a:t> currently used, as identified by doctors attending the </a:t>
            </a:r>
            <a:r>
              <a:rPr lang="en-GB" baseline="0" dirty="0" err="1" smtClean="0"/>
              <a:t>AoMRC’s</a:t>
            </a:r>
            <a:r>
              <a:rPr lang="en-GB" baseline="0" dirty="0" smtClean="0"/>
              <a:t> ‘Creating Supportive Environments’ event in 2016.</a:t>
            </a:r>
          </a:p>
          <a:p>
            <a:endParaRPr lang="en-GB" baseline="0" dirty="0" smtClean="0"/>
          </a:p>
          <a:p>
            <a:r>
              <a:rPr lang="en-GB" baseline="0" dirty="0" smtClean="0"/>
              <a:t>STOPIT = workplace / school bullying anonymous reporting software</a:t>
            </a:r>
          </a:p>
          <a:p>
            <a:endParaRPr lang="en-GB" baseline="0" dirty="0" smtClean="0"/>
          </a:p>
          <a:p>
            <a:r>
              <a:rPr lang="en-GB" baseline="0" dirty="0" err="1" smtClean="0"/>
              <a:t>TrACE</a:t>
            </a:r>
            <a:r>
              <a:rPr lang="en-GB" baseline="0" dirty="0" smtClean="0"/>
              <a:t> = Training and Assessment in the Clinical Workplace course (</a:t>
            </a:r>
            <a:r>
              <a:rPr lang="en-GB" baseline="0" dirty="0" err="1" smtClean="0"/>
              <a:t>RCSEng</a:t>
            </a:r>
            <a:r>
              <a:rPr lang="en-GB" baseline="0" dirty="0" smtClean="0"/>
              <a:t>). Designed for senior trainees to prepare for becoming a team leader / training supervisor.</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Schwartz Rounds = offer </a:t>
            </a:r>
            <a:r>
              <a:rPr lang="en-GB" sz="900" kern="1200" dirty="0" smtClean="0">
                <a:solidFill>
                  <a:schemeClr val="tx1"/>
                </a:solidFill>
                <a:effectLst/>
                <a:latin typeface="+mn-lt"/>
                <a:ea typeface="+mn-ea"/>
                <a:cs typeface="+mn-cs"/>
              </a:rPr>
              <a:t>healthcare providers a regularly scheduled time to discuss the social and emotional issues they face in caring for patients and families, and to share their experiences, thoughts and feelings on topics drawn from actual patient cases with colleagues from other healthcare disciplines. We are notoriously poor at addressing the</a:t>
            </a:r>
            <a:r>
              <a:rPr lang="en-GB" sz="900" kern="1200" baseline="0" dirty="0" smtClean="0">
                <a:solidFill>
                  <a:schemeClr val="tx1"/>
                </a:solidFill>
                <a:effectLst/>
                <a:latin typeface="+mn-lt"/>
                <a:ea typeface="+mn-ea"/>
                <a:cs typeface="+mn-cs"/>
              </a:rPr>
              <a:t> emotional impact of surgical practice amongst team members. Other specialties do this much better.</a:t>
            </a:r>
          </a:p>
        </p:txBody>
      </p:sp>
      <p:sp>
        <p:nvSpPr>
          <p:cNvPr id="4" name="Slide Number Placeholder 3"/>
          <p:cNvSpPr>
            <a:spLocks noGrp="1"/>
          </p:cNvSpPr>
          <p:nvPr>
            <p:ph type="sldNum" sz="quarter" idx="10"/>
          </p:nvPr>
        </p:nvSpPr>
        <p:spPr/>
        <p:txBody>
          <a:bodyPr/>
          <a:lstStyle/>
          <a:p>
            <a:fld id="{EEF116C5-CEE3-F04F-88D4-AAAFE749E6C5}" type="slidenum">
              <a:rPr lang="en-US" smtClean="0"/>
              <a:t>20</a:t>
            </a:fld>
            <a:endParaRPr lang="en-US"/>
          </a:p>
        </p:txBody>
      </p:sp>
    </p:spTree>
    <p:extLst>
      <p:ext uri="{BB962C8B-B14F-4D97-AF65-F5344CB8AC3E}">
        <p14:creationId xmlns:p14="http://schemas.microsoft.com/office/powerpoint/2010/main" val="1183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being bullied, it is essential that you do these things, as they may be required as evidence in future disciplinary hearings / employment tribunals. When presenting this slide, emphasise</a:t>
            </a:r>
            <a:r>
              <a:rPr lang="en-GB" baseline="0" dirty="0" smtClean="0"/>
              <a:t> that following this guidance is not excessive, nor is it representative of paranoia. It is merely a sensible means of self-protection. </a:t>
            </a:r>
            <a:endParaRPr lang="en-GB" dirty="0" smtClean="0"/>
          </a:p>
          <a:p>
            <a:endParaRPr lang="en-GB" dirty="0" smtClean="0"/>
          </a:p>
          <a:p>
            <a:pPr marL="228600" indent="-228600">
              <a:buAutoNum type="arabicPeriod"/>
            </a:pPr>
            <a:r>
              <a:rPr lang="en-GB" dirty="0" smtClean="0"/>
              <a:t>Document everything</a:t>
            </a:r>
            <a:r>
              <a:rPr lang="en-GB" baseline="0" dirty="0" smtClean="0"/>
              <a:t> </a:t>
            </a:r>
            <a:r>
              <a:rPr lang="mr-IN" baseline="0" dirty="0" smtClean="0"/>
              <a:t>–</a:t>
            </a:r>
            <a:r>
              <a:rPr lang="en-GB" baseline="0" dirty="0" smtClean="0"/>
              <a:t> every form of written communication, every encounter where you have been bullied or have witnessed bullying of others, included times and dates. Even trivial episodes may cumulatively represent compelling evidence in a tribunal or other court hearing. Consider recording meetings (though you must make clear that you are recording, and offer the other parties a copy) and beware the ‘informal chat’.</a:t>
            </a:r>
          </a:p>
          <a:p>
            <a:pPr marL="228600" indent="-228600">
              <a:buAutoNum type="arabicPeriod"/>
            </a:pPr>
            <a:endParaRPr lang="en-GB" baseline="0" dirty="0" smtClean="0"/>
          </a:p>
          <a:p>
            <a:pPr marL="228600" indent="-228600">
              <a:buAutoNum type="arabicPeriod"/>
            </a:pPr>
            <a:r>
              <a:rPr lang="en-GB" baseline="0" dirty="0" smtClean="0"/>
              <a:t>Even in the most difficult circumstances it is essential that you remain professional. Failure to do so may compromise your legitimate complaint, and may lead to disciplinary action taken against you or patient safety risks. If you feel unable to maintain professionalism, or if you feel patient safety is at risk, you must elevate your concerns to senior clinical managers. Failure to do so may contravene GMC guidelines.</a:t>
            </a:r>
          </a:p>
          <a:p>
            <a:pPr marL="228600" indent="-228600">
              <a:buAutoNum type="arabicPeriod"/>
            </a:pPr>
            <a:endParaRPr lang="en-GB" baseline="0" dirty="0" smtClean="0"/>
          </a:p>
          <a:p>
            <a:pPr marL="228600" indent="-228600">
              <a:buAutoNum type="arabicPeriod"/>
            </a:pPr>
            <a:r>
              <a:rPr lang="en-GB" baseline="0" dirty="0" smtClean="0"/>
              <a:t>You must be accurate and honest in your representation of events. If your concerns are legitimate, it is unlikely that exaggeration or fabrication of incidents will be required, as the facts are often enough to support a compelling argument. Founded allegations of exaggeration or dishonesty will severely compromise your case in any formal hearing or court case.</a:t>
            </a:r>
          </a:p>
          <a:p>
            <a:pPr marL="228600" indent="-228600">
              <a:buAutoNum type="arabicPeriod"/>
            </a:pPr>
            <a:endParaRPr lang="en-GB" baseline="0" dirty="0" smtClean="0"/>
          </a:p>
          <a:p>
            <a:pPr marL="228600" indent="-228600">
              <a:buAutoNum type="arabicPeriod"/>
            </a:pPr>
            <a:r>
              <a:rPr lang="en-GB" baseline="0" dirty="0" smtClean="0"/>
              <a:t>It can be extremely difficult to communicate verbally with a bully, as by definition, you are being intimidated. Written communication expressing your concerns and requesting an end to such behaviour is a legitimate and sensible approach and can be used as evidence in future. It is also imperative to communicate with senior staff or management. Always seek advice and representation from a third party, such as BMA or MDU / MPS / MDDUS.</a:t>
            </a:r>
          </a:p>
        </p:txBody>
      </p:sp>
      <p:sp>
        <p:nvSpPr>
          <p:cNvPr id="4" name="Slide Number Placeholder 3"/>
          <p:cNvSpPr>
            <a:spLocks noGrp="1"/>
          </p:cNvSpPr>
          <p:nvPr>
            <p:ph type="sldNum" sz="quarter" idx="10"/>
          </p:nvPr>
        </p:nvSpPr>
        <p:spPr/>
        <p:txBody>
          <a:bodyPr/>
          <a:lstStyle/>
          <a:p>
            <a:fld id="{EEF116C5-CEE3-F04F-88D4-AAAFE749E6C5}" type="slidenum">
              <a:rPr lang="en-US" smtClean="0"/>
              <a:t>21</a:t>
            </a:fld>
            <a:endParaRPr lang="en-US"/>
          </a:p>
        </p:txBody>
      </p:sp>
    </p:spTree>
    <p:extLst>
      <p:ext uri="{BB962C8B-B14F-4D97-AF65-F5344CB8AC3E}">
        <p14:creationId xmlns:p14="http://schemas.microsoft.com/office/powerpoint/2010/main" val="3170629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a stepwise approach to reporting bullying,</a:t>
            </a:r>
            <a:r>
              <a:rPr lang="en-GB" baseline="0" dirty="0" smtClean="0"/>
              <a:t> either of yourself or a colleague. Emphasise that it is usually possible to solve problems at a local level without recourse to external bodies. </a:t>
            </a:r>
          </a:p>
          <a:p>
            <a:endParaRPr lang="en-GB" baseline="0" dirty="0" smtClean="0"/>
          </a:p>
          <a:p>
            <a:r>
              <a:rPr lang="en-GB" baseline="0" dirty="0" smtClean="0"/>
              <a:t>Legal action should only be considered as a last resort </a:t>
            </a:r>
            <a:r>
              <a:rPr lang="mr-IN" baseline="0" dirty="0" smtClean="0"/>
              <a:t>–</a:t>
            </a:r>
            <a:r>
              <a:rPr lang="en-GB" baseline="0" dirty="0" smtClean="0"/>
              <a:t> each higher level that the case is taken to can confer greater stress to the individual, a lengthier investigation process, and more serious consequences for all involved.</a:t>
            </a:r>
          </a:p>
          <a:p>
            <a:endParaRPr lang="en-GB" baseline="0" dirty="0" smtClean="0"/>
          </a:p>
          <a:p>
            <a:r>
              <a:rPr lang="en-GB" baseline="0" dirty="0" smtClean="0"/>
              <a:t>However, if you are dissatisfied with the response, do not hesitate to take it to the next level as structures exist to support you.</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22</a:t>
            </a:fld>
            <a:endParaRPr lang="en-US"/>
          </a:p>
        </p:txBody>
      </p:sp>
    </p:spTree>
    <p:extLst>
      <p:ext uri="{BB962C8B-B14F-4D97-AF65-F5344CB8AC3E}">
        <p14:creationId xmlns:p14="http://schemas.microsoft.com/office/powerpoint/2010/main" val="356935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Deliberate</a:t>
            </a:r>
            <a:r>
              <a:rPr lang="en-GB" baseline="0" dirty="0" smtClean="0"/>
              <a:t> undermining seeks to diminish an individual’s reputation. </a:t>
            </a:r>
            <a:r>
              <a:rPr lang="en-GB" dirty="0" smtClean="0"/>
              <a:t>In general, undermining behaviour results</a:t>
            </a:r>
            <a:r>
              <a:rPr lang="en-GB" baseline="0" dirty="0" smtClean="0"/>
              <a:t> in individuals feeling excluded, drained of confidence, potentially harassed to the point that their work and psychological health suffer. However, there can be instances where although the trainee feels undermined, the trainer may feel they are maintaining high standards. It takes skill to define exactly what is going on. From a victim’s point of view, it is usually helpful to seek an objective opinion from a third party.</a:t>
            </a:r>
          </a:p>
          <a:p>
            <a:endParaRPr lang="en-GB" baseline="0" dirty="0" smtClean="0"/>
          </a:p>
          <a:p>
            <a:r>
              <a:rPr lang="en-GB" baseline="0" dirty="0" smtClean="0"/>
              <a:t>Also important to state that bullying and undermining rarely exist in isolation, they are often experienced together, but we have defined them here separately, for clarity.</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4</a:t>
            </a:fld>
            <a:endParaRPr lang="en-US"/>
          </a:p>
        </p:txBody>
      </p:sp>
    </p:spTree>
    <p:extLst>
      <p:ext uri="{BB962C8B-B14F-4D97-AF65-F5344CB8AC3E}">
        <p14:creationId xmlns:p14="http://schemas.microsoft.com/office/powerpoint/2010/main" val="2852805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to raise awareness that trainee doctors are not necessarily covered in English Law by the Employment Act (legal position for other jurisdictions to be confirmed). The case of Dr Chris Day confirms that trainees may fall through a ‘lacuna’ (term used by the judge at the review) if they seek an employment tribunal to claim constructive dismissal against their Deanery. </a:t>
            </a:r>
          </a:p>
          <a:p>
            <a:endParaRPr lang="en-GB" baseline="0" dirty="0" smtClean="0"/>
          </a:p>
          <a:p>
            <a:r>
              <a:rPr lang="en-GB" baseline="0" dirty="0" smtClean="0"/>
              <a:t>This is due to three bodies playing a role in their employment:</a:t>
            </a:r>
          </a:p>
          <a:p>
            <a:endParaRPr lang="en-GB" baseline="0" dirty="0" smtClean="0"/>
          </a:p>
          <a:p>
            <a:r>
              <a:rPr lang="en-GB" baseline="0" dirty="0" smtClean="0"/>
              <a:t>1. The host trust at which the allegations are claimed to have occurred (which may not be the lead employer, and therefore  it has no role as an employer).</a:t>
            </a:r>
          </a:p>
          <a:p>
            <a:r>
              <a:rPr lang="en-GB" baseline="0" dirty="0" smtClean="0"/>
              <a:t>2. The lead employer trust (usually responsible for employer admin such as pay slips etc., but not necessarily the Trust where the alleged behaviour took place).</a:t>
            </a:r>
          </a:p>
          <a:p>
            <a:r>
              <a:rPr lang="en-GB" baseline="0" dirty="0" smtClean="0"/>
              <a:t>3. HEE (Previously known as ‘the Deanery’) </a:t>
            </a:r>
            <a:r>
              <a:rPr lang="mr-IN" baseline="0" dirty="0" smtClean="0"/>
              <a:t>–</a:t>
            </a:r>
            <a:r>
              <a:rPr lang="en-GB" baseline="0" dirty="0" smtClean="0"/>
              <a:t> they do not pay a salary, nor do they claim to employ individual trainees. Chris Day’s claim was that they act as an employment agency as they arrange placements, appoint doctors to training programmes and undertake the ARCP process, but this was successfully refuted by HEE. This excludes them from employment law.</a:t>
            </a:r>
          </a:p>
          <a:p>
            <a:endParaRPr lang="en-GB" baseline="0" dirty="0" smtClean="0"/>
          </a:p>
          <a:p>
            <a:r>
              <a:rPr lang="en-GB" baseline="0" dirty="0" smtClean="0"/>
              <a:t>In short, if a trainee tries to take his or her Deanery to an employment tribunal they cannot do so. The high court is their only option, which puts them at risk of liability for costs should they lose the case. In employment tribunals, the losing claimant is exempt from costs if their case is not judged to be spurious.</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23</a:t>
            </a:fld>
            <a:endParaRPr lang="en-US"/>
          </a:p>
        </p:txBody>
      </p:sp>
    </p:spTree>
    <p:extLst>
      <p:ext uri="{BB962C8B-B14F-4D97-AF65-F5344CB8AC3E}">
        <p14:creationId xmlns:p14="http://schemas.microsoft.com/office/powerpoint/2010/main" val="347045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not</a:t>
            </a:r>
            <a:r>
              <a:rPr lang="en-GB" baseline="0" dirty="0" smtClean="0"/>
              <a:t> to suggest that reporting bullying and undermining is easy </a:t>
            </a:r>
            <a:r>
              <a:rPr lang="mr-IN" baseline="0" dirty="0" smtClean="0"/>
              <a:t>–</a:t>
            </a:r>
            <a:r>
              <a:rPr lang="en-GB" baseline="0" dirty="0" smtClean="0"/>
              <a:t> patently it is not. The cost-benefit to the individual, whether reporting as a victim or as an observer, is usually intimidating.</a:t>
            </a:r>
          </a:p>
          <a:p>
            <a:endParaRPr lang="en-GB" baseline="0" dirty="0" smtClean="0"/>
          </a:p>
          <a:p>
            <a:r>
              <a:rPr lang="en-GB" baseline="0" dirty="0" smtClean="0"/>
              <a:t>However, you will be vindicated and (at least) have moral satisfaction if you do the right thing.</a:t>
            </a:r>
          </a:p>
          <a:p>
            <a:endParaRPr lang="en-GB" baseline="0" dirty="0" smtClean="0"/>
          </a:p>
          <a:p>
            <a:r>
              <a:rPr lang="en-GB" baseline="0" dirty="0" smtClean="0"/>
              <a:t>The only way to change the culture is to report, report, report.</a:t>
            </a:r>
          </a:p>
        </p:txBody>
      </p:sp>
      <p:sp>
        <p:nvSpPr>
          <p:cNvPr id="4" name="Slide Number Placeholder 3"/>
          <p:cNvSpPr>
            <a:spLocks noGrp="1"/>
          </p:cNvSpPr>
          <p:nvPr>
            <p:ph type="sldNum" sz="quarter" idx="10"/>
          </p:nvPr>
        </p:nvSpPr>
        <p:spPr/>
        <p:txBody>
          <a:bodyPr/>
          <a:lstStyle/>
          <a:p>
            <a:fld id="{EEF116C5-CEE3-F04F-88D4-AAAFE749E6C5}" type="slidenum">
              <a:rPr lang="en-US" smtClean="0"/>
              <a:t>24</a:t>
            </a:fld>
            <a:endParaRPr lang="en-US"/>
          </a:p>
        </p:txBody>
      </p:sp>
    </p:spTree>
    <p:extLst>
      <p:ext uri="{BB962C8B-B14F-4D97-AF65-F5344CB8AC3E}">
        <p14:creationId xmlns:p14="http://schemas.microsoft.com/office/powerpoint/2010/main" val="2338472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message of slide: many</a:t>
            </a:r>
            <a:r>
              <a:rPr lang="en-GB" baseline="0" dirty="0" smtClean="0"/>
              <a:t> t</a:t>
            </a:r>
            <a:r>
              <a:rPr lang="en-GB" dirty="0" smtClean="0"/>
              <a:t>hings were considered ‘acceptable’ until somebody thought otherwise</a:t>
            </a:r>
            <a:r>
              <a:rPr lang="en-GB" baseline="0" dirty="0" smtClean="0"/>
              <a:t>.</a:t>
            </a:r>
            <a:endParaRPr lang="en-GB" dirty="0" smtClean="0"/>
          </a:p>
          <a:p>
            <a:endParaRPr lang="en-GB" dirty="0" smtClean="0"/>
          </a:p>
          <a:p>
            <a:r>
              <a:rPr lang="en-GB" dirty="0" smtClean="0"/>
              <a:t>Clockwise:</a:t>
            </a:r>
          </a:p>
          <a:p>
            <a:endParaRPr lang="en-GB" dirty="0" smtClean="0"/>
          </a:p>
          <a:p>
            <a:pPr marL="228600" indent="-228600">
              <a:buAutoNum type="arabicPeriod"/>
            </a:pPr>
            <a:r>
              <a:rPr lang="en-GB" baseline="0" dirty="0" smtClean="0"/>
              <a:t>Sexual discrimination in surgery considered acceptable: Gertrude Herzfeld (FRCS 1920, 415 years after the College’s inception) </a:t>
            </a:r>
            <a:r>
              <a:rPr lang="mr-IN" baseline="0" dirty="0" smtClean="0"/>
              <a:t>–</a:t>
            </a:r>
            <a:r>
              <a:rPr lang="en-GB" baseline="0" dirty="0" smtClean="0"/>
              <a:t> first female practicing Fellow of RCSEd, 30% of surgical trainees now female (and climbing)</a:t>
            </a:r>
          </a:p>
          <a:p>
            <a:pPr marL="228600" indent="-228600">
              <a:buAutoNum type="arabicPeriod"/>
            </a:pPr>
            <a:r>
              <a:rPr lang="en-GB" baseline="0" dirty="0" smtClean="0"/>
              <a:t>Smoking initially considered beneficial to health: Richard Doll’s paper defining the association between smoking and carcinoma of the lung</a:t>
            </a:r>
          </a:p>
          <a:p>
            <a:pPr marL="228600" indent="-228600">
              <a:buAutoNum type="arabicPeriod"/>
            </a:pPr>
            <a:r>
              <a:rPr lang="en-GB" baseline="0" dirty="0" smtClean="0"/>
              <a:t>Post-operative infections thought to come from the air, with surgeons operating in unwashed gowns to flaunt their experience and bravura </a:t>
            </a:r>
            <a:r>
              <a:rPr lang="mr-IN" baseline="0" dirty="0" smtClean="0"/>
              <a:t>–</a:t>
            </a:r>
            <a:r>
              <a:rPr lang="en-GB" baseline="0" dirty="0" smtClean="0"/>
              <a:t> the ‘good old surgical stink’: Lister spraying phenol antiseptic on a surgical patient in Edinburgh to reduce post-operative infection by skin commensal flora</a:t>
            </a:r>
          </a:p>
          <a:p>
            <a:pPr marL="228600" indent="-228600">
              <a:buAutoNum type="arabicPeriod"/>
            </a:pPr>
            <a:r>
              <a:rPr lang="en-GB" baseline="0" dirty="0" smtClean="0"/>
              <a:t>Modern surgical practice considered safe: WHO Surgical Safety Checklist reduces </a:t>
            </a:r>
            <a:r>
              <a:rPr lang="en-GB" baseline="0" dirty="0" err="1" smtClean="0"/>
              <a:t>peri</a:t>
            </a:r>
            <a:r>
              <a:rPr lang="en-GB" baseline="0" dirty="0" smtClean="0"/>
              <a:t>-operative mortality and morbidity</a:t>
            </a:r>
          </a:p>
        </p:txBody>
      </p:sp>
      <p:sp>
        <p:nvSpPr>
          <p:cNvPr id="4" name="Slide Number Placeholder 3"/>
          <p:cNvSpPr>
            <a:spLocks noGrp="1"/>
          </p:cNvSpPr>
          <p:nvPr>
            <p:ph type="sldNum" sz="quarter" idx="10"/>
          </p:nvPr>
        </p:nvSpPr>
        <p:spPr/>
        <p:txBody>
          <a:bodyPr/>
          <a:lstStyle/>
          <a:p>
            <a:fld id="{EEF116C5-CEE3-F04F-88D4-AAAFE749E6C5}" type="slidenum">
              <a:rPr lang="en-US" smtClean="0"/>
              <a:t>26</a:t>
            </a:fld>
            <a:endParaRPr lang="en-US"/>
          </a:p>
        </p:txBody>
      </p:sp>
    </p:spTree>
    <p:extLst>
      <p:ext uri="{BB962C8B-B14F-4D97-AF65-F5344CB8AC3E}">
        <p14:creationId xmlns:p14="http://schemas.microsoft.com/office/powerpoint/2010/main" val="902765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College’s position statement on bullying and undermining.</a:t>
            </a:r>
          </a:p>
        </p:txBody>
      </p:sp>
      <p:sp>
        <p:nvSpPr>
          <p:cNvPr id="4" name="Slide Number Placeholder 3"/>
          <p:cNvSpPr>
            <a:spLocks noGrp="1"/>
          </p:cNvSpPr>
          <p:nvPr>
            <p:ph type="sldNum" sz="quarter" idx="10"/>
          </p:nvPr>
        </p:nvSpPr>
        <p:spPr/>
        <p:txBody>
          <a:bodyPr/>
          <a:lstStyle/>
          <a:p>
            <a:fld id="{EEF116C5-CEE3-F04F-88D4-AAAFE749E6C5}" type="slidenum">
              <a:rPr lang="en-US" smtClean="0"/>
              <a:t>27</a:t>
            </a:fld>
            <a:endParaRPr lang="en-US"/>
          </a:p>
        </p:txBody>
      </p:sp>
    </p:spTree>
    <p:extLst>
      <p:ext uri="{BB962C8B-B14F-4D97-AF65-F5344CB8AC3E}">
        <p14:creationId xmlns:p14="http://schemas.microsoft.com/office/powerpoint/2010/main" val="2002310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mtClean="0"/>
              <a:t>Summary of key messages</a:t>
            </a:r>
          </a:p>
        </p:txBody>
      </p:sp>
      <p:sp>
        <p:nvSpPr>
          <p:cNvPr id="4" name="Slide Number Placeholder 3"/>
          <p:cNvSpPr>
            <a:spLocks noGrp="1"/>
          </p:cNvSpPr>
          <p:nvPr>
            <p:ph type="sldNum" sz="quarter" idx="10"/>
          </p:nvPr>
        </p:nvSpPr>
        <p:spPr/>
        <p:txBody>
          <a:bodyPr/>
          <a:lstStyle/>
          <a:p>
            <a:fld id="{EEF116C5-CEE3-F04F-88D4-AAAFE749E6C5}" type="slidenum">
              <a:rPr lang="en-US" smtClean="0"/>
              <a:t>28</a:t>
            </a:fld>
            <a:endParaRPr lang="en-US"/>
          </a:p>
        </p:txBody>
      </p:sp>
    </p:spTree>
    <p:extLst>
      <p:ext uri="{BB962C8B-B14F-4D97-AF65-F5344CB8AC3E}">
        <p14:creationId xmlns:p14="http://schemas.microsoft.com/office/powerpoint/2010/main" val="234412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In short, bullying is intimidation</a:t>
            </a:r>
            <a:r>
              <a:rPr lang="en-GB" baseline="0" dirty="0" smtClean="0"/>
              <a:t> designed to frighten and hurt individuals, and to establish or widen a harmful power differential.</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5</a:t>
            </a:fld>
            <a:endParaRPr lang="en-US"/>
          </a:p>
        </p:txBody>
      </p:sp>
    </p:spTree>
    <p:extLst>
      <p:ext uri="{BB962C8B-B14F-4D97-AF65-F5344CB8AC3E}">
        <p14:creationId xmlns:p14="http://schemas.microsoft.com/office/powerpoint/2010/main" val="116565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In response to an individual making or supporting</a:t>
            </a:r>
            <a:r>
              <a:rPr lang="en-GB" baseline="0" dirty="0" smtClean="0"/>
              <a:t> an allegation of discrimination, these behaviours would be classed as victimisation. However, if the allegation was not made in good faith, or was false, then </a:t>
            </a:r>
            <a:r>
              <a:rPr lang="en-GB" baseline="0" dirty="0" err="1" smtClean="0"/>
              <a:t>victimiations</a:t>
            </a:r>
            <a:r>
              <a:rPr lang="en-GB" baseline="0" dirty="0" smtClean="0"/>
              <a:t> cannot have been said to have occurred.</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6</a:t>
            </a:fld>
            <a:endParaRPr lang="en-US"/>
          </a:p>
        </p:txBody>
      </p:sp>
    </p:spTree>
    <p:extLst>
      <p:ext uri="{BB962C8B-B14F-4D97-AF65-F5344CB8AC3E}">
        <p14:creationId xmlns:p14="http://schemas.microsoft.com/office/powerpoint/2010/main" val="264734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studies show that victims or witnesses</a:t>
            </a:r>
            <a:r>
              <a:rPr lang="en-GB" baseline="0" dirty="0" smtClean="0"/>
              <a:t> do not</a:t>
            </a:r>
            <a:r>
              <a:rPr lang="en-GB" dirty="0" smtClean="0"/>
              <a:t> report most bullying, despite the</a:t>
            </a:r>
            <a:r>
              <a:rPr lang="en-GB" baseline="0" dirty="0" smtClean="0"/>
              <a:t> high incidence. This suggests that systems are not yet robust enough to give confidence to victims or witnesses. </a:t>
            </a:r>
          </a:p>
          <a:p>
            <a:endParaRPr lang="en-GB" baseline="0" dirty="0" smtClean="0"/>
          </a:p>
          <a:p>
            <a:r>
              <a:rPr lang="en-GB" baseline="0" dirty="0" err="1" smtClean="0"/>
              <a:t>RCSEd’s</a:t>
            </a:r>
            <a:r>
              <a:rPr lang="en-GB" baseline="0" dirty="0" smtClean="0"/>
              <a:t> Survey of Members and Fellows found that only 28% of responders felt that the current NHS reporting system was satisfactory. </a:t>
            </a:r>
          </a:p>
        </p:txBody>
      </p:sp>
      <p:sp>
        <p:nvSpPr>
          <p:cNvPr id="4" name="Slide Number Placeholder 3"/>
          <p:cNvSpPr>
            <a:spLocks noGrp="1"/>
          </p:cNvSpPr>
          <p:nvPr>
            <p:ph type="sldNum" sz="quarter" idx="10"/>
          </p:nvPr>
        </p:nvSpPr>
        <p:spPr/>
        <p:txBody>
          <a:bodyPr/>
          <a:lstStyle/>
          <a:p>
            <a:fld id="{EEF116C5-CEE3-F04F-88D4-AAAFE749E6C5}" type="slidenum">
              <a:rPr lang="en-US" smtClean="0"/>
              <a:t>7</a:t>
            </a:fld>
            <a:endParaRPr lang="en-US"/>
          </a:p>
        </p:txBody>
      </p:sp>
    </p:spTree>
    <p:extLst>
      <p:ext uri="{BB962C8B-B14F-4D97-AF65-F5344CB8AC3E}">
        <p14:creationId xmlns:p14="http://schemas.microsoft.com/office/powerpoint/2010/main" val="72608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RCOG have responded to high levels of bullying in O&amp;G by developing the role of Workforce Behaviour Champion, and by attempting to provide more visible support for victims.</a:t>
            </a:r>
          </a:p>
          <a:p>
            <a:endParaRPr lang="en-GB" baseline="0" dirty="0" smtClean="0"/>
          </a:p>
          <a:p>
            <a:r>
              <a:rPr lang="en-GB" baseline="0" dirty="0" smtClean="0"/>
              <a:t>Surgeons need to follow this example as the data suggests we also have a significant problem. This is also in the public domain and threatens our professional standing and the public’s confidence.</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8</a:t>
            </a:fld>
            <a:endParaRPr lang="en-US"/>
          </a:p>
        </p:txBody>
      </p:sp>
    </p:spTree>
    <p:extLst>
      <p:ext uri="{BB962C8B-B14F-4D97-AF65-F5344CB8AC3E}">
        <p14:creationId xmlns:p14="http://schemas.microsoft.com/office/powerpoint/2010/main" val="354369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Bullying</a:t>
            </a:r>
            <a:r>
              <a:rPr lang="en-GB" baseline="0" dirty="0" smtClean="0"/>
              <a:t> reporting continues to be lower than the overall reported incidence.</a:t>
            </a:r>
          </a:p>
          <a:p>
            <a:endParaRPr lang="en-GB" baseline="0" dirty="0" smtClean="0"/>
          </a:p>
          <a:p>
            <a:r>
              <a:rPr lang="en-GB" baseline="0" dirty="0" smtClean="0"/>
              <a:t>Surgeons have a duty (as do other relevant parties such as Trusts, Deaneries, GMC </a:t>
            </a:r>
            <a:r>
              <a:rPr lang="en-GB" baseline="0" dirty="0" err="1" smtClean="0"/>
              <a:t>etc</a:t>
            </a:r>
            <a:r>
              <a:rPr lang="en-GB" baseline="0" dirty="0" smtClean="0"/>
              <a:t>) to correct the victim’s / witness’s perceived cost-benefit imbalance of reporting bullying.</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9</a:t>
            </a:fld>
            <a:endParaRPr lang="en-US"/>
          </a:p>
        </p:txBody>
      </p:sp>
    </p:spTree>
    <p:extLst>
      <p:ext uri="{BB962C8B-B14F-4D97-AF65-F5344CB8AC3E}">
        <p14:creationId xmlns:p14="http://schemas.microsoft.com/office/powerpoint/2010/main" val="395631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 should</a:t>
            </a:r>
            <a:r>
              <a:rPr lang="en-GB" baseline="0" dirty="0" smtClean="0"/>
              <a:t> point out that although bullying is not a crime, individuals who are victims of bullying should consider whether they are being harassed, as per the definition on Slide </a:t>
            </a:r>
            <a:r>
              <a:rPr lang="en-GB" baseline="0" dirty="0" smtClean="0"/>
              <a:t>11. </a:t>
            </a:r>
            <a:endParaRPr lang="en-GB" baseline="0" dirty="0" smtClean="0"/>
          </a:p>
          <a:p>
            <a:endParaRPr lang="en-GB" baseline="0" dirty="0" smtClean="0"/>
          </a:p>
          <a:p>
            <a:r>
              <a:rPr lang="en-GB" baseline="0" dirty="0" smtClean="0"/>
              <a:t>Equally important, it should be emphasised that although it is not illegal, it is still unacceptable and should be reported (which will be discussed later).</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10</a:t>
            </a:fld>
            <a:endParaRPr lang="en-US"/>
          </a:p>
        </p:txBody>
      </p:sp>
    </p:spTree>
    <p:extLst>
      <p:ext uri="{BB962C8B-B14F-4D97-AF65-F5344CB8AC3E}">
        <p14:creationId xmlns:p14="http://schemas.microsoft.com/office/powerpoint/2010/main" val="409225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Need to emphasise</a:t>
            </a:r>
            <a:r>
              <a:rPr lang="en-GB" baseline="0" dirty="0" smtClean="0"/>
              <a:t> that these are illegal behaviours legislated against in a variety of anti-discrimination acts.</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11</a:t>
            </a:fld>
            <a:endParaRPr lang="en-US"/>
          </a:p>
        </p:txBody>
      </p:sp>
    </p:spTree>
    <p:extLst>
      <p:ext uri="{BB962C8B-B14F-4D97-AF65-F5344CB8AC3E}">
        <p14:creationId xmlns:p14="http://schemas.microsoft.com/office/powerpoint/2010/main" val="6247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88371"/>
            <a:ext cx="6858000" cy="526697"/>
          </a:xfrm>
        </p:spPr>
        <p:txBody>
          <a:bodyPr anchor="b"/>
          <a:lstStyle>
            <a:lvl1pPr algn="ctr">
              <a:defRPr sz="2600"/>
            </a:lvl1pPr>
          </a:lstStyle>
          <a:p>
            <a:r>
              <a:rPr lang="en-GB" dirty="0" smtClean="0"/>
              <a:t>Click to edit Master title style</a:t>
            </a:r>
            <a:endParaRPr lang="en-US" dirty="0"/>
          </a:p>
        </p:txBody>
      </p:sp>
      <p:sp>
        <p:nvSpPr>
          <p:cNvPr id="3" name="Subtitle 2"/>
          <p:cNvSpPr>
            <a:spLocks noGrp="1"/>
          </p:cNvSpPr>
          <p:nvPr>
            <p:ph type="subTitle" idx="1"/>
          </p:nvPr>
        </p:nvSpPr>
        <p:spPr>
          <a:xfrm>
            <a:off x="1143000" y="2015068"/>
            <a:ext cx="6858000" cy="391230"/>
          </a:xfrm>
        </p:spPr>
        <p:txBody>
          <a:bodyPr>
            <a:normAutofit/>
          </a:bodyPr>
          <a:lstStyle>
            <a:lvl1pPr marL="0" indent="0" algn="ctr">
              <a:buNone/>
              <a:defRPr sz="1800">
                <a:latin typeface="Verdana" charset="0"/>
                <a:ea typeface="Verdana" charset="0"/>
                <a:cs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147344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5"/>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2013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82043"/>
            <a:ext cx="7886700" cy="510117"/>
          </a:xfrm>
        </p:spPr>
        <p:txBody>
          <a:bodyPr anchor="b"/>
          <a:lstStyle>
            <a:lvl1pPr>
              <a:defRPr sz="2600"/>
            </a:lvl1pPr>
          </a:lstStyle>
          <a:p>
            <a:r>
              <a:rPr lang="en-GB" dirty="0" smtClean="0"/>
              <a:t>Click to edit Master title style</a:t>
            </a:r>
            <a:endParaRPr lang="en-US" dirty="0"/>
          </a:p>
        </p:txBody>
      </p:sp>
      <p:sp>
        <p:nvSpPr>
          <p:cNvPr id="3" name="Text Placeholder 2"/>
          <p:cNvSpPr>
            <a:spLocks noGrp="1"/>
          </p:cNvSpPr>
          <p:nvPr>
            <p:ph type="body" idx="1"/>
          </p:nvPr>
        </p:nvSpPr>
        <p:spPr>
          <a:xfrm>
            <a:off x="623888" y="2192160"/>
            <a:ext cx="7886700" cy="40022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
        <p:nvSpPr>
          <p:cNvPr id="6" name="Slide Number Placeholder 5"/>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23896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628650" y="1078312"/>
            <a:ext cx="3867150" cy="3262312"/>
          </a:xfrm>
        </p:spPr>
        <p:txBody>
          <a:bodyPr/>
          <a:lstStyle>
            <a:lvl1pPr>
              <a:defRPr sz="1600"/>
            </a:lvl1pPr>
            <a:lvl2pPr>
              <a:defRPr sz="14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078312"/>
            <a:ext cx="3867150" cy="3262312"/>
          </a:xfrm>
        </p:spPr>
        <p:txBody>
          <a:bodyPr/>
          <a:lstStyle>
            <a:lvl1pPr>
              <a:defRPr sz="1600"/>
            </a:lvl1pPr>
            <a:lvl2pPr>
              <a:defRPr sz="14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Slide Number Placeholder 6"/>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77653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628650" y="1078312"/>
            <a:ext cx="2441928" cy="3262312"/>
          </a:xfrm>
        </p:spPr>
        <p:txBody>
          <a:bodyPr/>
          <a:lstStyle>
            <a:lvl1pPr marL="0" indent="0">
              <a:buNone/>
              <a:defRPr/>
            </a:lvl1pPr>
          </a:lstStyle>
          <a:p>
            <a:pPr lvl="0"/>
            <a:r>
              <a:rPr lang="en-GB" dirty="0" smtClean="0"/>
              <a:t>Click to edit Master text styles</a:t>
            </a:r>
          </a:p>
        </p:txBody>
      </p:sp>
      <p:sp>
        <p:nvSpPr>
          <p:cNvPr id="7" name="Slide Number Placeholder 6"/>
          <p:cNvSpPr>
            <a:spLocks noGrp="1"/>
          </p:cNvSpPr>
          <p:nvPr>
            <p:ph type="sldNum" sz="quarter" idx="12"/>
          </p:nvPr>
        </p:nvSpPr>
        <p:spPr/>
        <p:txBody>
          <a:bodyPr/>
          <a:lstStyle/>
          <a:p>
            <a:fld id="{CA5A786D-743A-154D-96A8-48E0CE858899}" type="slidenum">
              <a:rPr lang="en-US" smtClean="0"/>
              <a:t>‹#›</a:t>
            </a:fld>
            <a:endParaRPr lang="en-US"/>
          </a:p>
        </p:txBody>
      </p:sp>
      <p:sp>
        <p:nvSpPr>
          <p:cNvPr id="6" name="Content Placeholder 2"/>
          <p:cNvSpPr>
            <a:spLocks noGrp="1"/>
          </p:cNvSpPr>
          <p:nvPr>
            <p:ph sz="half" idx="13"/>
          </p:nvPr>
        </p:nvSpPr>
        <p:spPr>
          <a:xfrm>
            <a:off x="3351036" y="1078312"/>
            <a:ext cx="2441928" cy="3262312"/>
          </a:xfrm>
        </p:spPr>
        <p:txBody>
          <a:bodyPr/>
          <a:lstStyle>
            <a:lvl1pPr marL="0" indent="0">
              <a:buNone/>
              <a:defRPr/>
            </a:lvl1pPr>
          </a:lstStyle>
          <a:p>
            <a:pPr lvl="0"/>
            <a:r>
              <a:rPr lang="en-GB" dirty="0" smtClean="0"/>
              <a:t>Click to edit Master text styles</a:t>
            </a:r>
          </a:p>
        </p:txBody>
      </p:sp>
      <p:sp>
        <p:nvSpPr>
          <p:cNvPr id="8" name="Content Placeholder 2"/>
          <p:cNvSpPr>
            <a:spLocks noGrp="1"/>
          </p:cNvSpPr>
          <p:nvPr>
            <p:ph sz="half" idx="14"/>
          </p:nvPr>
        </p:nvSpPr>
        <p:spPr>
          <a:xfrm>
            <a:off x="6073422" y="1078312"/>
            <a:ext cx="2441928" cy="3262312"/>
          </a:xfrm>
        </p:spPr>
        <p:txBody>
          <a:bodyPr/>
          <a:lstStyle>
            <a:lvl1pPr marL="0" indent="0">
              <a:buNone/>
              <a:defRPr/>
            </a:lvl1pPr>
          </a:lstStyle>
          <a:p>
            <a:pPr lvl="0"/>
            <a:r>
              <a:rPr lang="en-GB" dirty="0" smtClean="0"/>
              <a:t>Click to edit Master text styles</a:t>
            </a:r>
          </a:p>
        </p:txBody>
      </p:sp>
    </p:spTree>
    <p:extLst>
      <p:ext uri="{BB962C8B-B14F-4D97-AF65-F5344CB8AC3E}">
        <p14:creationId xmlns:p14="http://schemas.microsoft.com/office/powerpoint/2010/main" val="29862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5A786D-743A-154D-96A8-48E0CE858899}" type="slidenum">
              <a:rPr lang="en-US" smtClean="0"/>
              <a:t>‹#›</a:t>
            </a:fld>
            <a:endParaRPr lang="en-US"/>
          </a:p>
        </p:txBody>
      </p:sp>
    </p:spTree>
    <p:extLst>
      <p:ext uri="{BB962C8B-B14F-4D97-AF65-F5344CB8AC3E}">
        <p14:creationId xmlns:p14="http://schemas.microsoft.com/office/powerpoint/2010/main" val="143141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3264429" cy="865011"/>
          </a:xfrm>
        </p:spPr>
        <p:txBody>
          <a:bodyPr anchor="b"/>
          <a:lstStyle>
            <a:lvl1pPr>
              <a:defRPr sz="2600"/>
            </a:lvl1pPr>
          </a:lstStyle>
          <a:p>
            <a:r>
              <a:rPr lang="en-GB" dirty="0" smtClean="0"/>
              <a:t>Click to edit Master title style</a:t>
            </a:r>
            <a:endParaRPr lang="en-US" dirty="0"/>
          </a:p>
        </p:txBody>
      </p:sp>
      <p:sp>
        <p:nvSpPr>
          <p:cNvPr id="3" name="Content Placeholder 2"/>
          <p:cNvSpPr>
            <a:spLocks noGrp="1"/>
          </p:cNvSpPr>
          <p:nvPr>
            <p:ph idx="1"/>
          </p:nvPr>
        </p:nvSpPr>
        <p:spPr>
          <a:xfrm>
            <a:off x="4165600" y="342901"/>
            <a:ext cx="4351338" cy="3992032"/>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630238" y="1543050"/>
            <a:ext cx="3264429" cy="279188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smtClean="0"/>
              <a:t>Click to edit Master text styles</a:t>
            </a:r>
          </a:p>
        </p:txBody>
      </p:sp>
      <p:sp>
        <p:nvSpPr>
          <p:cNvPr id="7" name="Slide Number Placeholder 6"/>
          <p:cNvSpPr>
            <a:spLocks noGrp="1"/>
          </p:cNvSpPr>
          <p:nvPr>
            <p:ph type="sldNum" sz="quarter" idx="12"/>
          </p:nvPr>
        </p:nvSpPr>
        <p:spPr/>
        <p:txBody>
          <a:bodyPr/>
          <a:lstStyle/>
          <a:p>
            <a:fld id="{CA5A786D-743A-154D-96A8-48E0CE858899}" type="slidenum">
              <a:rPr lang="en-US" smtClean="0"/>
              <a:t>‹#›</a:t>
            </a:fld>
            <a:endParaRPr lang="en-US" dirty="0"/>
          </a:p>
        </p:txBody>
      </p:sp>
    </p:spTree>
    <p:extLst>
      <p:ext uri="{BB962C8B-B14F-4D97-AF65-F5344CB8AC3E}">
        <p14:creationId xmlns:p14="http://schemas.microsoft.com/office/powerpoint/2010/main" val="62014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colour ribb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89" cy="5143499"/>
          </a:xfrm>
          <a:prstGeom prst="rect">
            <a:avLst/>
          </a:prstGeom>
        </p:spPr>
      </p:pic>
      <p:sp>
        <p:nvSpPr>
          <p:cNvPr id="7" name="Title 1"/>
          <p:cNvSpPr>
            <a:spLocks noGrp="1"/>
          </p:cNvSpPr>
          <p:nvPr>
            <p:ph type="title"/>
          </p:nvPr>
        </p:nvSpPr>
        <p:spPr>
          <a:xfrm>
            <a:off x="623888" y="2186193"/>
            <a:ext cx="7886700" cy="681727"/>
          </a:xfrm>
          <a:prstGeom prst="rect">
            <a:avLst/>
          </a:prstGeom>
        </p:spPr>
        <p:txBody>
          <a:bodyPr anchor="b"/>
          <a:lstStyle>
            <a:lvl1pPr>
              <a:defRPr sz="4000">
                <a:solidFill>
                  <a:schemeClr val="tx1"/>
                </a:solidFill>
                <a:latin typeface="Verdana" charset="0"/>
                <a:ea typeface="Verdana" charset="0"/>
                <a:cs typeface="Verdana" charset="0"/>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623888" y="2867920"/>
            <a:ext cx="7886700" cy="296285"/>
          </a:xfrm>
          <a:prstGeom prst="rect">
            <a:avLst/>
          </a:prstGeom>
        </p:spPr>
        <p:txBody>
          <a:bodyPr/>
          <a:lstStyle>
            <a:lvl1pPr marL="0" indent="0">
              <a:buNone/>
              <a:defRPr sz="2400">
                <a:solidFill>
                  <a:schemeClr val="tx1"/>
                </a:solidFill>
                <a:latin typeface="Verdana" charset="0"/>
                <a:ea typeface="Verdana" charset="0"/>
                <a:cs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268" y="583892"/>
            <a:ext cx="1975441" cy="879200"/>
          </a:xfrm>
          <a:prstGeom prst="rect">
            <a:avLst/>
          </a:prstGeom>
        </p:spPr>
      </p:pic>
    </p:spTree>
    <p:extLst>
      <p:ext uri="{BB962C8B-B14F-4D97-AF65-F5344CB8AC3E}">
        <p14:creationId xmlns:p14="http://schemas.microsoft.com/office/powerpoint/2010/main" val="42670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628650" y="274638"/>
            <a:ext cx="7886700" cy="521229"/>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28650" y="965200"/>
            <a:ext cx="7886700" cy="3352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628650" y="4816123"/>
            <a:ext cx="2057400" cy="274637"/>
          </a:xfrm>
          <a:prstGeom prst="rect">
            <a:avLst/>
          </a:prstGeom>
        </p:spPr>
        <p:txBody>
          <a:bodyPr vert="horz" lIns="91440" tIns="45720" rIns="91440" bIns="45720" rtlCol="0" anchor="ctr"/>
          <a:lstStyle>
            <a:lvl1pPr algn="l">
              <a:defRPr sz="800">
                <a:solidFill>
                  <a:schemeClr val="tx2"/>
                </a:solidFill>
                <a:latin typeface="Verdana" charset="0"/>
                <a:ea typeface="Verdana" charset="0"/>
                <a:cs typeface="Verdana" charset="0"/>
              </a:defRPr>
            </a:lvl1pPr>
          </a:lstStyle>
          <a:p>
            <a:fld id="{CA5A786D-743A-154D-96A8-48E0CE858899}" type="slidenum">
              <a:rPr lang="en-US" smtClean="0"/>
              <a:pPr/>
              <a:t>‹#›</a:t>
            </a:fld>
            <a:endParaRPr lang="en-US" dirty="0"/>
          </a:p>
        </p:txBody>
      </p:sp>
    </p:spTree>
    <p:extLst>
      <p:ext uri="{BB962C8B-B14F-4D97-AF65-F5344CB8AC3E}">
        <p14:creationId xmlns:p14="http://schemas.microsoft.com/office/powerpoint/2010/main" val="18841676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1" r:id="rId5"/>
    <p:sldLayoutId id="2147483669" r:id="rId6"/>
    <p:sldLayoutId id="2147483670" r:id="rId7"/>
    <p:sldLayoutId id="2147483714" r:id="rId8"/>
  </p:sldLayoutIdLst>
  <p:hf hdr="0" ftr="0" dt="0"/>
  <p:txStyles>
    <p:titleStyle>
      <a:lvl1pPr algn="l" defTabSz="914400" rtl="0" eaLnBrk="1" latinLnBrk="0" hangingPunct="1">
        <a:lnSpc>
          <a:spcPct val="90000"/>
        </a:lnSpc>
        <a:spcBef>
          <a:spcPct val="0"/>
        </a:spcBef>
        <a:buNone/>
        <a:defRPr sz="26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HiraMinProN-W3" charset="-128"/>
        <a:buChar char="&gt;"/>
        <a:defRPr sz="1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HiraMinProN-W3" charset="-128"/>
        <a:buChar char="&gt;"/>
        <a:defRPr sz="1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HiraMinProN-W3" charset="-128"/>
        <a:buChar char="&gt;"/>
        <a:defRPr sz="14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HiraMinProN-W3" charset="-128"/>
        <a:buChar char="&gt;"/>
        <a:defRPr sz="12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HiraMinProN-W3" charset="-128"/>
        <a:buChar char="&gt;"/>
        <a:defRPr sz="12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649656"/>
            <a:ext cx="7886700" cy="681727"/>
          </a:xfrm>
        </p:spPr>
        <p:txBody>
          <a:bodyPr/>
          <a:lstStyle/>
          <a:p>
            <a:r>
              <a:rPr lang="en-US" dirty="0" smtClean="0"/>
              <a:t>Undermining and Bullying </a:t>
            </a:r>
            <a:br>
              <a:rPr lang="en-US" dirty="0" smtClean="0"/>
            </a:br>
            <a:r>
              <a:rPr lang="en-US" dirty="0" smtClean="0"/>
              <a:t>in the Surgical Workplace</a:t>
            </a:r>
            <a:endParaRPr lang="en-US" dirty="0"/>
          </a:p>
        </p:txBody>
      </p:sp>
    </p:spTree>
    <p:extLst>
      <p:ext uri="{BB962C8B-B14F-4D97-AF65-F5344CB8AC3E}">
        <p14:creationId xmlns:p14="http://schemas.microsoft.com/office/powerpoint/2010/main" val="427355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Law</a:t>
            </a:r>
            <a:endParaRPr lang="en-GB"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58549503"/>
              </p:ext>
            </p:extLst>
          </p:nvPr>
        </p:nvGraphicFramePr>
        <p:xfrm>
          <a:off x="1701712" y="921128"/>
          <a:ext cx="5382768" cy="3523509"/>
        </p:xfrm>
        <a:graphic>
          <a:graphicData uri="http://schemas.openxmlformats.org/drawingml/2006/table">
            <a:tbl>
              <a:tblPr firstRow="1" bandRow="1">
                <a:tableStyleId>{5C22544A-7EE6-4342-B048-85BDC9FD1C3A}</a:tableStyleId>
              </a:tblPr>
              <a:tblGrid>
                <a:gridCol w="995836">
                  <a:extLst>
                    <a:ext uri="{9D8B030D-6E8A-4147-A177-3AD203B41FA5}">
                      <a16:colId xmlns:a16="http://schemas.microsoft.com/office/drawing/2014/main" xmlns="" val="20000"/>
                    </a:ext>
                  </a:extLst>
                </a:gridCol>
                <a:gridCol w="1412957">
                  <a:extLst>
                    <a:ext uri="{9D8B030D-6E8A-4147-A177-3AD203B41FA5}">
                      <a16:colId xmlns:a16="http://schemas.microsoft.com/office/drawing/2014/main" xmlns="" val="20001"/>
                    </a:ext>
                  </a:extLst>
                </a:gridCol>
                <a:gridCol w="1628283">
                  <a:extLst>
                    <a:ext uri="{9D8B030D-6E8A-4147-A177-3AD203B41FA5}">
                      <a16:colId xmlns:a16="http://schemas.microsoft.com/office/drawing/2014/main" xmlns="" val="20002"/>
                    </a:ext>
                  </a:extLst>
                </a:gridCol>
                <a:gridCol w="1345692">
                  <a:extLst>
                    <a:ext uri="{9D8B030D-6E8A-4147-A177-3AD203B41FA5}">
                      <a16:colId xmlns:a16="http://schemas.microsoft.com/office/drawing/2014/main" xmlns="" val="20003"/>
                    </a:ext>
                  </a:extLst>
                </a:gridCol>
              </a:tblGrid>
              <a:tr h="239234">
                <a:tc>
                  <a:txBody>
                    <a:bodyPr/>
                    <a:lstStyle/>
                    <a:p>
                      <a:r>
                        <a:rPr lang="en-GB" sz="1200" dirty="0" smtClean="0">
                          <a:solidFill>
                            <a:schemeClr val="tx1"/>
                          </a:solidFill>
                        </a:rPr>
                        <a:t>Allegation</a:t>
                      </a:r>
                      <a:endParaRPr lang="en-GB" sz="1200" dirty="0">
                        <a:solidFill>
                          <a:schemeClr val="tx1"/>
                        </a:solidFill>
                      </a:endParaRPr>
                    </a:p>
                  </a:txBody>
                  <a:tcPr marL="59809" marR="59809" marT="29904" marB="29904"/>
                </a:tc>
                <a:tc>
                  <a:txBody>
                    <a:bodyPr/>
                    <a:lstStyle/>
                    <a:p>
                      <a:r>
                        <a:rPr lang="en-GB" sz="1200" dirty="0" smtClean="0">
                          <a:solidFill>
                            <a:schemeClr val="tx1"/>
                          </a:solidFill>
                        </a:rPr>
                        <a:t>Act of Parliament</a:t>
                      </a:r>
                      <a:endParaRPr lang="en-GB" sz="1200" dirty="0">
                        <a:solidFill>
                          <a:schemeClr val="tx1"/>
                        </a:solidFill>
                      </a:endParaRPr>
                    </a:p>
                  </a:txBody>
                  <a:tcPr marL="59809" marR="59809" marT="29904" marB="29904"/>
                </a:tc>
                <a:tc>
                  <a:txBody>
                    <a:bodyPr/>
                    <a:lstStyle/>
                    <a:p>
                      <a:r>
                        <a:rPr lang="en-GB" sz="1200" dirty="0" smtClean="0">
                          <a:solidFill>
                            <a:schemeClr val="tx1"/>
                          </a:solidFill>
                        </a:rPr>
                        <a:t>Remedy</a:t>
                      </a:r>
                      <a:endParaRPr lang="en-GB" sz="1200" dirty="0">
                        <a:solidFill>
                          <a:schemeClr val="tx1"/>
                        </a:solidFill>
                      </a:endParaRPr>
                    </a:p>
                  </a:txBody>
                  <a:tcPr marL="59809" marR="59809" marT="29904" marB="29904"/>
                </a:tc>
                <a:tc>
                  <a:txBody>
                    <a:bodyPr/>
                    <a:lstStyle/>
                    <a:p>
                      <a:r>
                        <a:rPr lang="en-GB" sz="1200" dirty="0" err="1" smtClean="0">
                          <a:solidFill>
                            <a:schemeClr val="tx1"/>
                          </a:solidFill>
                        </a:rPr>
                        <a:t>Punition</a:t>
                      </a:r>
                      <a:endParaRPr lang="en-GB" sz="1200" dirty="0">
                        <a:solidFill>
                          <a:schemeClr val="tx1"/>
                        </a:solidFill>
                      </a:endParaRPr>
                    </a:p>
                  </a:txBody>
                  <a:tcPr marL="59809" marR="59809" marT="29904" marB="29904"/>
                </a:tc>
                <a:extLst>
                  <a:ext uri="{0D108BD9-81ED-4DB2-BD59-A6C34878D82A}">
                    <a16:rowId xmlns:a16="http://schemas.microsoft.com/office/drawing/2014/main" xmlns="" val="10000"/>
                  </a:ext>
                </a:extLst>
              </a:tr>
              <a:tr h="239234">
                <a:tc>
                  <a:txBody>
                    <a:bodyPr/>
                    <a:lstStyle/>
                    <a:p>
                      <a:r>
                        <a:rPr lang="en-GB" sz="1200" dirty="0" smtClean="0">
                          <a:solidFill>
                            <a:schemeClr val="tx1"/>
                          </a:solidFill>
                        </a:rPr>
                        <a:t>Bullying</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extLst>
                  <a:ext uri="{0D108BD9-81ED-4DB2-BD59-A6C34878D82A}">
                    <a16:rowId xmlns:a16="http://schemas.microsoft.com/office/drawing/2014/main" xmlns="" val="10001"/>
                  </a:ext>
                </a:extLst>
              </a:tr>
              <a:tr h="239234">
                <a:tc>
                  <a:txBody>
                    <a:bodyPr/>
                    <a:lstStyle/>
                    <a:p>
                      <a:r>
                        <a:rPr lang="en-GB" sz="1200" dirty="0" smtClean="0">
                          <a:solidFill>
                            <a:schemeClr val="tx1"/>
                          </a:solidFill>
                        </a:rPr>
                        <a:t>Undermining</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tc>
                  <a:txBody>
                    <a:bodyPr/>
                    <a:lstStyle/>
                    <a:p>
                      <a:r>
                        <a:rPr lang="en-GB" sz="1200" dirty="0" smtClean="0">
                          <a:solidFill>
                            <a:schemeClr val="tx1"/>
                          </a:solidFill>
                        </a:rPr>
                        <a:t>None</a:t>
                      </a:r>
                      <a:endParaRPr lang="en-GB" sz="1200" dirty="0">
                        <a:solidFill>
                          <a:schemeClr val="tx1"/>
                        </a:solidFill>
                      </a:endParaRPr>
                    </a:p>
                  </a:txBody>
                  <a:tcPr marL="59809" marR="59809" marT="29904" marB="29904"/>
                </a:tc>
                <a:extLst>
                  <a:ext uri="{0D108BD9-81ED-4DB2-BD59-A6C34878D82A}">
                    <a16:rowId xmlns:a16="http://schemas.microsoft.com/office/drawing/2014/main" xmlns="" val="10002"/>
                  </a:ext>
                </a:extLst>
              </a:tr>
              <a:tr h="418660">
                <a:tc>
                  <a:txBody>
                    <a:bodyPr/>
                    <a:lstStyle/>
                    <a:p>
                      <a:r>
                        <a:rPr lang="en-GB" sz="1200" dirty="0" smtClean="0">
                          <a:solidFill>
                            <a:schemeClr val="tx1"/>
                          </a:solidFill>
                        </a:rPr>
                        <a:t>Harassment</a:t>
                      </a:r>
                      <a:endParaRPr lang="en-GB" sz="1200" dirty="0">
                        <a:solidFill>
                          <a:schemeClr val="tx1"/>
                        </a:solidFill>
                      </a:endParaRPr>
                    </a:p>
                  </a:txBody>
                  <a:tcPr marL="59809" marR="59809" marT="29904" marB="29904"/>
                </a:tc>
                <a:tc>
                  <a:txBody>
                    <a:bodyPr/>
                    <a:lstStyle/>
                    <a:p>
                      <a:r>
                        <a:rPr lang="en-GB" sz="1200" dirty="0" smtClean="0">
                          <a:solidFill>
                            <a:schemeClr val="tx1"/>
                          </a:solidFill>
                        </a:rPr>
                        <a:t>Equality Act</a:t>
                      </a:r>
                      <a:r>
                        <a:rPr lang="en-GB" sz="1200" baseline="0" dirty="0" smtClean="0">
                          <a:solidFill>
                            <a:schemeClr val="tx1"/>
                          </a:solidFill>
                        </a:rPr>
                        <a:t> 2010</a:t>
                      </a:r>
                      <a:endParaRPr lang="en-GB" sz="1200" dirty="0">
                        <a:solidFill>
                          <a:schemeClr val="tx1"/>
                        </a:solidFill>
                      </a:endParaRPr>
                    </a:p>
                  </a:txBody>
                  <a:tcPr marL="59809" marR="59809" marT="29904" marB="29904"/>
                </a:tc>
                <a:tc>
                  <a:txBody>
                    <a:bodyPr/>
                    <a:lstStyle/>
                    <a:p>
                      <a:r>
                        <a:rPr lang="en-GB" sz="1200" dirty="0" smtClean="0">
                          <a:solidFill>
                            <a:schemeClr val="tx1"/>
                          </a:solidFill>
                        </a:rPr>
                        <a:t>Employment Tribunal</a:t>
                      </a:r>
                      <a:endParaRPr lang="en-GB" sz="1200" dirty="0">
                        <a:solidFill>
                          <a:schemeClr val="tx1"/>
                        </a:solidFill>
                      </a:endParaRPr>
                    </a:p>
                  </a:txBody>
                  <a:tcPr marL="59809" marR="59809" marT="29904" marB="29904"/>
                </a:tc>
                <a:tc>
                  <a:txBody>
                    <a:bodyPr/>
                    <a:lstStyle/>
                    <a:p>
                      <a:r>
                        <a:rPr lang="en-GB" sz="1200" dirty="0" smtClean="0">
                          <a:solidFill>
                            <a:schemeClr val="tx1"/>
                          </a:solidFill>
                        </a:rPr>
                        <a:t>Compensation</a:t>
                      </a:r>
                    </a:p>
                    <a:p>
                      <a:endParaRPr lang="en-GB" sz="1200" dirty="0">
                        <a:solidFill>
                          <a:schemeClr val="tx1"/>
                        </a:solidFill>
                      </a:endParaRPr>
                    </a:p>
                  </a:txBody>
                  <a:tcPr marL="59809" marR="59809" marT="29904" marB="29904"/>
                </a:tc>
                <a:extLst>
                  <a:ext uri="{0D108BD9-81ED-4DB2-BD59-A6C34878D82A}">
                    <a16:rowId xmlns:a16="http://schemas.microsoft.com/office/drawing/2014/main" xmlns="" val="10003"/>
                  </a:ext>
                </a:extLst>
              </a:tr>
              <a:tr h="847029">
                <a:tc>
                  <a:txBody>
                    <a:bodyPr/>
                    <a:lstStyle/>
                    <a:p>
                      <a:endParaRPr lang="en-GB" sz="1200">
                        <a:solidFill>
                          <a:schemeClr val="tx1"/>
                        </a:solidFill>
                      </a:endParaRPr>
                    </a:p>
                  </a:txBody>
                  <a:tcPr marL="59809" marR="59809" marT="29904" marB="29904"/>
                </a:tc>
                <a:tc>
                  <a:txBody>
                    <a:bodyPr/>
                    <a:lstStyle/>
                    <a:p>
                      <a:r>
                        <a:rPr lang="en-GB" sz="1200" dirty="0" smtClean="0">
                          <a:solidFill>
                            <a:schemeClr val="tx1"/>
                          </a:solidFill>
                        </a:rPr>
                        <a:t>Criminal Justice and Public Order Act 1994</a:t>
                      </a:r>
                      <a:endParaRPr lang="en-GB" sz="1200" dirty="0">
                        <a:solidFill>
                          <a:schemeClr val="tx1"/>
                        </a:solidFill>
                      </a:endParaRPr>
                    </a:p>
                  </a:txBody>
                  <a:tcPr marL="59809" marR="59809" marT="29904" marB="29904"/>
                </a:tc>
                <a:tc>
                  <a:txBody>
                    <a:bodyPr/>
                    <a:lstStyle/>
                    <a:p>
                      <a:r>
                        <a:rPr lang="en-GB" sz="1200" dirty="0" smtClean="0">
                          <a:solidFill>
                            <a:schemeClr val="tx1"/>
                          </a:solidFill>
                        </a:rPr>
                        <a:t>Criminal prosecution</a:t>
                      </a:r>
                      <a:endParaRPr lang="en-GB" sz="1200" dirty="0">
                        <a:solidFill>
                          <a:schemeClr val="tx1"/>
                        </a:solidFill>
                      </a:endParaRPr>
                    </a:p>
                  </a:txBody>
                  <a:tcPr marL="59809" marR="59809" marT="29904" marB="29904"/>
                </a:tc>
                <a:tc>
                  <a:txBody>
                    <a:bodyPr/>
                    <a:lstStyle/>
                    <a:p>
                      <a:r>
                        <a:rPr lang="en-GB" sz="1200" dirty="0" smtClean="0">
                          <a:solidFill>
                            <a:schemeClr val="tx1"/>
                          </a:solidFill>
                        </a:rPr>
                        <a:t>Up to 6 months custodial sentence and/or</a:t>
                      </a:r>
                    </a:p>
                    <a:p>
                      <a:r>
                        <a:rPr lang="en-GB" sz="1200" dirty="0" smtClean="0">
                          <a:solidFill>
                            <a:schemeClr val="tx1"/>
                          </a:solidFill>
                        </a:rPr>
                        <a:t>£5,000</a:t>
                      </a:r>
                    </a:p>
                  </a:txBody>
                  <a:tcPr marL="59809" marR="59809" marT="29904" marB="29904"/>
                </a:tc>
                <a:extLst>
                  <a:ext uri="{0D108BD9-81ED-4DB2-BD59-A6C34878D82A}">
                    <a16:rowId xmlns:a16="http://schemas.microsoft.com/office/drawing/2014/main" xmlns="" val="10004"/>
                  </a:ext>
                </a:extLst>
              </a:tr>
              <a:tr h="1495213">
                <a:tc>
                  <a:txBody>
                    <a:bodyPr/>
                    <a:lstStyle/>
                    <a:p>
                      <a:endParaRPr lang="en-GB" sz="1200" dirty="0">
                        <a:solidFill>
                          <a:schemeClr val="tx1"/>
                        </a:solidFill>
                      </a:endParaRPr>
                    </a:p>
                  </a:txBody>
                  <a:tcPr marL="59809" marR="59809" marT="29904" marB="29904"/>
                </a:tc>
                <a:tc>
                  <a:txBody>
                    <a:bodyPr/>
                    <a:lstStyle/>
                    <a:p>
                      <a:r>
                        <a:rPr lang="en-GB" sz="1200" dirty="0" smtClean="0">
                          <a:solidFill>
                            <a:schemeClr val="tx1"/>
                          </a:solidFill>
                        </a:rPr>
                        <a:t>Protection From</a:t>
                      </a:r>
                      <a:r>
                        <a:rPr lang="en-GB" sz="1200" baseline="0" dirty="0" smtClean="0">
                          <a:solidFill>
                            <a:schemeClr val="tx1"/>
                          </a:solidFill>
                        </a:rPr>
                        <a:t> Harassment Act 1997</a:t>
                      </a:r>
                      <a:endParaRPr lang="en-GB" sz="1200" dirty="0">
                        <a:solidFill>
                          <a:schemeClr val="tx1"/>
                        </a:solidFill>
                      </a:endParaRPr>
                    </a:p>
                  </a:txBody>
                  <a:tcPr marL="59809" marR="59809" marT="29904" marB="299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Criminal prosecution</a:t>
                      </a:r>
                    </a:p>
                    <a:p>
                      <a:r>
                        <a:rPr lang="en-GB" sz="1200" dirty="0" smtClean="0">
                          <a:solidFill>
                            <a:schemeClr val="tx1"/>
                          </a:solidFill>
                        </a:rPr>
                        <a:t>‘beyond reasonable doubt’</a:t>
                      </a:r>
                    </a:p>
                    <a:p>
                      <a:endParaRPr lang="en-GB" sz="1200" dirty="0" smtClean="0">
                        <a:solidFill>
                          <a:schemeClr val="tx1"/>
                        </a:solidFill>
                      </a:endParaRPr>
                    </a:p>
                    <a:p>
                      <a:r>
                        <a:rPr lang="en-GB" sz="1200" dirty="0" smtClean="0">
                          <a:solidFill>
                            <a:schemeClr val="tx1"/>
                          </a:solidFill>
                        </a:rPr>
                        <a:t>or</a:t>
                      </a:r>
                    </a:p>
                    <a:p>
                      <a:r>
                        <a:rPr lang="en-GB" sz="1200" dirty="0" smtClean="0">
                          <a:solidFill>
                            <a:schemeClr val="tx1"/>
                          </a:solidFill>
                        </a:rPr>
                        <a:t>Civil case</a:t>
                      </a:r>
                    </a:p>
                    <a:p>
                      <a:r>
                        <a:rPr lang="en-GB" sz="1200" dirty="0" smtClean="0">
                          <a:solidFill>
                            <a:schemeClr val="tx1"/>
                          </a:solidFill>
                        </a:rPr>
                        <a:t>‘on the balance of probability’</a:t>
                      </a:r>
                    </a:p>
                  </a:txBody>
                  <a:tcPr marL="59809" marR="59809" marT="29904" marB="29904"/>
                </a:tc>
                <a:tc>
                  <a:txBody>
                    <a:bodyPr/>
                    <a:lstStyle/>
                    <a:p>
                      <a:r>
                        <a:rPr lang="en-GB" sz="1200" dirty="0" smtClean="0">
                          <a:solidFill>
                            <a:schemeClr val="tx1"/>
                          </a:solidFill>
                        </a:rPr>
                        <a:t>Up to 6 months custodial sentence and/or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£5,000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Up</a:t>
                      </a:r>
                      <a:r>
                        <a:rPr lang="en-GB" sz="1200" baseline="0" dirty="0" smtClean="0">
                          <a:solidFill>
                            <a:schemeClr val="tx1"/>
                          </a:solidFill>
                        </a:rPr>
                        <a:t> to £30,000</a:t>
                      </a:r>
                      <a:endParaRPr lang="en-GB" sz="1200" dirty="0">
                        <a:solidFill>
                          <a:schemeClr val="tx1"/>
                        </a:solidFill>
                      </a:endParaRPr>
                    </a:p>
                  </a:txBody>
                  <a:tcPr marL="59809" marR="59809" marT="29904" marB="29904"/>
                </a:tc>
                <a:extLst>
                  <a:ext uri="{0D108BD9-81ED-4DB2-BD59-A6C34878D82A}">
                    <a16:rowId xmlns:a16="http://schemas.microsoft.com/office/drawing/2014/main" xmlns="" val="10005"/>
                  </a:ext>
                </a:extLst>
              </a:tr>
            </a:tbl>
          </a:graphicData>
        </a:graphic>
      </p:graphicFrame>
      <p:sp>
        <p:nvSpPr>
          <p:cNvPr id="3" name="TextBox 2"/>
          <p:cNvSpPr txBox="1"/>
          <p:nvPr/>
        </p:nvSpPr>
        <p:spPr>
          <a:xfrm>
            <a:off x="7172162" y="1094080"/>
            <a:ext cx="2059520" cy="715581"/>
          </a:xfrm>
          <a:prstGeom prst="rect">
            <a:avLst/>
          </a:prstGeom>
          <a:noFill/>
        </p:spPr>
        <p:txBody>
          <a:bodyPr wrap="square" rtlCol="0">
            <a:spAutoFit/>
          </a:bodyPr>
          <a:lstStyle/>
          <a:p>
            <a:r>
              <a:rPr lang="en-GB" b="1" dirty="0" smtClean="0"/>
              <a:t>Consider whether your case could be defined as harassment</a:t>
            </a:r>
            <a:endParaRPr lang="en-GB" b="1" dirty="0"/>
          </a:p>
        </p:txBody>
      </p:sp>
    </p:spTree>
    <p:extLst>
      <p:ext uri="{BB962C8B-B14F-4D97-AF65-F5344CB8AC3E}">
        <p14:creationId xmlns:p14="http://schemas.microsoft.com/office/powerpoint/2010/main" val="257935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Harassment</a:t>
            </a:r>
            <a:endParaRPr lang="en-GB" dirty="0"/>
          </a:p>
        </p:txBody>
      </p:sp>
      <p:sp>
        <p:nvSpPr>
          <p:cNvPr id="3" name="Content Placeholder 2"/>
          <p:cNvSpPr>
            <a:spLocks noGrp="1"/>
          </p:cNvSpPr>
          <p:nvPr>
            <p:ph idx="1"/>
          </p:nvPr>
        </p:nvSpPr>
        <p:spPr>
          <a:xfrm>
            <a:off x="628650" y="1227550"/>
            <a:ext cx="7886700" cy="3090449"/>
          </a:xfrm>
        </p:spPr>
        <p:txBody>
          <a:bodyPr/>
          <a:lstStyle/>
          <a:p>
            <a:pPr marL="0" indent="0">
              <a:buNone/>
            </a:pPr>
            <a:r>
              <a:rPr lang="en-GB" dirty="0" smtClean="0"/>
              <a:t>“Unwanted </a:t>
            </a:r>
            <a:r>
              <a:rPr lang="en-GB" dirty="0"/>
              <a:t>conduct related to a relevant protected characteristic*, which has the purpose or effect of violating an individual’s dignity or creating an intimidating, hostile, degrading, humiliating or offensive environment for that individual”. </a:t>
            </a:r>
          </a:p>
          <a:p>
            <a:endParaRPr lang="en-GB" dirty="0"/>
          </a:p>
          <a:p>
            <a:pPr marL="0" indent="0">
              <a:buNone/>
            </a:pPr>
            <a:r>
              <a:rPr lang="en-GB" dirty="0"/>
              <a:t>*Age, disability, gender reassignment, race, religion or belief, sex and sexual orientation, marriage or civil partnership, pregnancy or maternity. </a:t>
            </a:r>
          </a:p>
          <a:p>
            <a:endParaRPr lang="en-GB" dirty="0"/>
          </a:p>
          <a:p>
            <a:pPr marL="0" indent="0" algn="r">
              <a:buNone/>
            </a:pPr>
            <a:r>
              <a:rPr lang="en-GB" dirty="0"/>
              <a:t>Equality Act 2010</a:t>
            </a:r>
          </a:p>
          <a:p>
            <a:endParaRPr lang="en-GB" dirty="0"/>
          </a:p>
        </p:txBody>
      </p:sp>
    </p:spTree>
    <p:extLst>
      <p:ext uri="{BB962C8B-B14F-4D97-AF65-F5344CB8AC3E}">
        <p14:creationId xmlns:p14="http://schemas.microsoft.com/office/powerpoint/2010/main" val="76290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Employment Tribunals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Key </a:t>
            </a:r>
            <a:r>
              <a:rPr lang="en-GB" dirty="0" smtClean="0"/>
              <a:t>features</a:t>
            </a:r>
            <a:endParaRPr lang="en-GB" dirty="0"/>
          </a:p>
          <a:p>
            <a:endParaRPr lang="en-GB" dirty="0"/>
          </a:p>
          <a:p>
            <a:r>
              <a:rPr lang="en-GB" dirty="0"/>
              <a:t>Deal with unfair dismissal, redundancy, discrimination</a:t>
            </a:r>
          </a:p>
          <a:p>
            <a:endParaRPr lang="en-GB" dirty="0"/>
          </a:p>
          <a:p>
            <a:r>
              <a:rPr lang="en-GB" dirty="0"/>
              <a:t>Claim has to be made within 3 months less one day</a:t>
            </a:r>
          </a:p>
          <a:p>
            <a:endParaRPr lang="en-GB" dirty="0"/>
          </a:p>
          <a:p>
            <a:r>
              <a:rPr lang="en-GB" dirty="0"/>
              <a:t>Costs £390-1200 to make a claim</a:t>
            </a:r>
          </a:p>
          <a:p>
            <a:endParaRPr lang="en-GB" dirty="0"/>
          </a:p>
          <a:p>
            <a:r>
              <a:rPr lang="en-GB" dirty="0"/>
              <a:t>Claimant not liable for costs, even in defeat</a:t>
            </a:r>
          </a:p>
          <a:p>
            <a:endParaRPr lang="en-GB" dirty="0"/>
          </a:p>
          <a:p>
            <a:r>
              <a:rPr lang="en-GB" dirty="0"/>
              <a:t>Maximum award of £74,200 for unfair dismissal, no maximum award for discrimination</a:t>
            </a:r>
          </a:p>
          <a:p>
            <a:endParaRPr lang="en-GB" dirty="0"/>
          </a:p>
        </p:txBody>
      </p:sp>
    </p:spTree>
    <p:extLst>
      <p:ext uri="{BB962C8B-B14F-4D97-AF65-F5344CB8AC3E}">
        <p14:creationId xmlns:p14="http://schemas.microsoft.com/office/powerpoint/2010/main" val="356891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Effects of Bullying</a:t>
            </a:r>
            <a:endParaRPr lang="en-GB" dirty="0"/>
          </a:p>
        </p:txBody>
      </p:sp>
      <p:sp>
        <p:nvSpPr>
          <p:cNvPr id="3" name="Content Placeholder 2"/>
          <p:cNvSpPr>
            <a:spLocks noGrp="1"/>
          </p:cNvSpPr>
          <p:nvPr>
            <p:ph idx="1"/>
          </p:nvPr>
        </p:nvSpPr>
        <p:spPr>
          <a:xfrm>
            <a:off x="457200" y="1463040"/>
            <a:ext cx="8058150" cy="2854960"/>
          </a:xfrm>
        </p:spPr>
        <p:txBody>
          <a:bodyPr/>
          <a:lstStyle/>
          <a:p>
            <a:r>
              <a:rPr lang="en-GB" dirty="0"/>
              <a:t>Effect on patient care: The Francis Report 2013</a:t>
            </a:r>
          </a:p>
          <a:p>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96264"/>
            <a:ext cx="8229600" cy="1444891"/>
          </a:xfrm>
          <a:prstGeom prst="rect">
            <a:avLst/>
          </a:prstGeom>
        </p:spPr>
      </p:pic>
    </p:spTree>
    <p:extLst>
      <p:ext uri="{BB962C8B-B14F-4D97-AF65-F5344CB8AC3E}">
        <p14:creationId xmlns:p14="http://schemas.microsoft.com/office/powerpoint/2010/main" val="703538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Effects of Bullying</a:t>
            </a:r>
            <a:endParaRPr lang="en-GB" dirty="0"/>
          </a:p>
        </p:txBody>
      </p:sp>
      <p:sp>
        <p:nvSpPr>
          <p:cNvPr id="3" name="Content Placeholder 2"/>
          <p:cNvSpPr>
            <a:spLocks noGrp="1"/>
          </p:cNvSpPr>
          <p:nvPr>
            <p:ph idx="1"/>
          </p:nvPr>
        </p:nvSpPr>
        <p:spPr>
          <a:xfrm>
            <a:off x="628650" y="1611630"/>
            <a:ext cx="4652010" cy="2706370"/>
          </a:xfrm>
        </p:spPr>
        <p:txBody>
          <a:bodyPr/>
          <a:lstStyle/>
          <a:p>
            <a:r>
              <a:rPr lang="en-GB" dirty="0"/>
              <a:t>GMC Survey 2014</a:t>
            </a:r>
          </a:p>
          <a:p>
            <a:endParaRPr lang="en-GB" dirty="0"/>
          </a:p>
          <a:p>
            <a:r>
              <a:rPr lang="en-GB" dirty="0"/>
              <a:t>‘0’ is mean survey score for all responders</a:t>
            </a:r>
          </a:p>
          <a:p>
            <a:endParaRPr lang="en-GB" dirty="0"/>
          </a:p>
          <a:p>
            <a:r>
              <a:rPr lang="en-GB" dirty="0"/>
              <a:t>n = 52,599</a:t>
            </a:r>
          </a:p>
          <a:p>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201" y="274638"/>
            <a:ext cx="3157339" cy="3947164"/>
          </a:xfrm>
          <a:prstGeom prst="rect">
            <a:avLst/>
          </a:prstGeom>
        </p:spPr>
      </p:pic>
    </p:spTree>
    <p:extLst>
      <p:ext uri="{BB962C8B-B14F-4D97-AF65-F5344CB8AC3E}">
        <p14:creationId xmlns:p14="http://schemas.microsoft.com/office/powerpoint/2010/main" val="58079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74" y="241892"/>
            <a:ext cx="5650520" cy="4192321"/>
          </a:xfrm>
          <a:prstGeom prst="rect">
            <a:avLst/>
          </a:prstGeom>
        </p:spPr>
      </p:pic>
    </p:spTree>
    <p:extLst>
      <p:ext uri="{BB962C8B-B14F-4D97-AF65-F5344CB8AC3E}">
        <p14:creationId xmlns:p14="http://schemas.microsoft.com/office/powerpoint/2010/main" val="403697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Effects of Bullying</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0190" y="902357"/>
            <a:ext cx="5772150" cy="103471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90" y="2045369"/>
            <a:ext cx="5075527" cy="13991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190" y="3552790"/>
            <a:ext cx="6251986" cy="690573"/>
          </a:xfrm>
          <a:prstGeom prst="rect">
            <a:avLst/>
          </a:prstGeom>
        </p:spPr>
      </p:pic>
      <p:sp>
        <p:nvSpPr>
          <p:cNvPr id="8" name="Rectangle 7"/>
          <p:cNvSpPr/>
          <p:nvPr/>
        </p:nvSpPr>
        <p:spPr>
          <a:xfrm>
            <a:off x="2833333" y="4351665"/>
            <a:ext cx="2791533" cy="300082"/>
          </a:xfrm>
          <a:prstGeom prst="rect">
            <a:avLst/>
          </a:prstGeom>
        </p:spPr>
        <p:txBody>
          <a:bodyPr wrap="none">
            <a:spAutoFit/>
          </a:bodyPr>
          <a:lstStyle/>
          <a:p>
            <a:r>
              <a:rPr lang="en-GB" dirty="0"/>
              <a:t>Carter et al. BMJ Open 3(6): e002628</a:t>
            </a:r>
          </a:p>
        </p:txBody>
      </p:sp>
    </p:spTree>
    <p:extLst>
      <p:ext uri="{BB962C8B-B14F-4D97-AF65-F5344CB8AC3E}">
        <p14:creationId xmlns:p14="http://schemas.microsoft.com/office/powerpoint/2010/main" val="306852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Responsibilities</a:t>
            </a:r>
            <a:endParaRPr lang="en-GB" dirty="0"/>
          </a:p>
        </p:txBody>
      </p:sp>
      <p:sp>
        <p:nvSpPr>
          <p:cNvPr id="3" name="Content Placeholder 2"/>
          <p:cNvSpPr>
            <a:spLocks noGrp="1"/>
          </p:cNvSpPr>
          <p:nvPr>
            <p:ph idx="1"/>
          </p:nvPr>
        </p:nvSpPr>
        <p:spPr/>
        <p:txBody>
          <a:bodyPr>
            <a:normAutofit/>
          </a:bodyPr>
          <a:lstStyle/>
          <a:p>
            <a:r>
              <a:rPr lang="en-GB" dirty="0"/>
              <a:t>Employers have a duty of care for their employees</a:t>
            </a:r>
          </a:p>
          <a:p>
            <a:pPr marL="0" indent="0">
              <a:buNone/>
            </a:pPr>
            <a:endParaRPr lang="en-GB" dirty="0"/>
          </a:p>
          <a:p>
            <a:pPr marL="0" indent="0">
              <a:buNone/>
            </a:pPr>
            <a:r>
              <a:rPr lang="en-GB" dirty="0"/>
              <a:t>Potential </a:t>
            </a:r>
            <a:r>
              <a:rPr lang="en-GB" dirty="0" smtClean="0"/>
              <a:t>remedies</a:t>
            </a:r>
            <a:endParaRPr lang="en-GB" dirty="0"/>
          </a:p>
          <a:p>
            <a:endParaRPr lang="en-GB" dirty="0"/>
          </a:p>
          <a:p>
            <a:r>
              <a:rPr lang="en-GB" dirty="0"/>
              <a:t>Harassment –</a:t>
            </a:r>
            <a:r>
              <a:rPr lang="en-GB" dirty="0" smtClean="0"/>
              <a:t> </a:t>
            </a:r>
            <a:r>
              <a:rPr lang="en-GB" dirty="0"/>
              <a:t>Employment tribunal</a:t>
            </a:r>
          </a:p>
          <a:p>
            <a:r>
              <a:rPr lang="en-GB" dirty="0"/>
              <a:t>Constructive dismissal can be alleged</a:t>
            </a:r>
          </a:p>
          <a:p>
            <a:endParaRPr lang="en-GB" dirty="0"/>
          </a:p>
          <a:p>
            <a:r>
              <a:rPr lang="en-GB" dirty="0"/>
              <a:t>Health risk </a:t>
            </a:r>
            <a:r>
              <a:rPr lang="en-GB" dirty="0" smtClean="0"/>
              <a:t>– </a:t>
            </a:r>
            <a:r>
              <a:rPr lang="en-GB" dirty="0"/>
              <a:t>Health and Safety Act 1974</a:t>
            </a:r>
          </a:p>
          <a:p>
            <a:r>
              <a:rPr lang="en-GB" dirty="0"/>
              <a:t>Breach of contract can be </a:t>
            </a:r>
            <a:r>
              <a:rPr lang="en-GB" dirty="0" smtClean="0"/>
              <a:t>alleged</a:t>
            </a:r>
            <a:endParaRPr lang="en-GB" dirty="0"/>
          </a:p>
        </p:txBody>
      </p:sp>
    </p:spTree>
    <p:extLst>
      <p:ext uri="{BB962C8B-B14F-4D97-AF65-F5344CB8AC3E}">
        <p14:creationId xmlns:p14="http://schemas.microsoft.com/office/powerpoint/2010/main" val="299119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Managers’ Responsibilities</a:t>
            </a:r>
            <a:endParaRPr lang="en-GB" dirty="0"/>
          </a:p>
        </p:txBody>
      </p:sp>
      <p:sp>
        <p:nvSpPr>
          <p:cNvPr id="3" name="Content Placeholder 2"/>
          <p:cNvSpPr>
            <a:spLocks noGrp="1"/>
          </p:cNvSpPr>
          <p:nvPr>
            <p:ph idx="1"/>
          </p:nvPr>
        </p:nvSpPr>
        <p:spPr>
          <a:xfrm>
            <a:off x="628650" y="2903220"/>
            <a:ext cx="7886700" cy="1577340"/>
          </a:xfrm>
        </p:spPr>
        <p:txBody>
          <a:bodyPr/>
          <a:lstStyle/>
          <a:p>
            <a:r>
              <a:rPr lang="en-GB" dirty="0"/>
              <a:t>As current or future consultant surgeons you will lead departments and surgical teams</a:t>
            </a:r>
          </a:p>
          <a:p>
            <a:endParaRPr lang="en-GB" dirty="0"/>
          </a:p>
          <a:p>
            <a:r>
              <a:rPr lang="en-GB" dirty="0"/>
              <a:t>It is essential that personal practice becomes consistent with these responsibilities at an early stage</a:t>
            </a:r>
          </a:p>
          <a:p>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080266"/>
            <a:ext cx="7566660" cy="1538554"/>
          </a:xfrm>
          <a:prstGeom prst="rect">
            <a:avLst/>
          </a:prstGeom>
        </p:spPr>
      </p:pic>
      <p:sp>
        <p:nvSpPr>
          <p:cNvPr id="6" name="Rectangle 5"/>
          <p:cNvSpPr/>
          <p:nvPr/>
        </p:nvSpPr>
        <p:spPr>
          <a:xfrm>
            <a:off x="7177083" y="2421709"/>
            <a:ext cx="1018227" cy="300082"/>
          </a:xfrm>
          <a:prstGeom prst="rect">
            <a:avLst/>
          </a:prstGeom>
        </p:spPr>
        <p:txBody>
          <a:bodyPr wrap="none">
            <a:spAutoFit/>
          </a:bodyPr>
          <a:lstStyle/>
          <a:p>
            <a:r>
              <a:rPr lang="en-GB" dirty="0"/>
              <a:t>BMA advice</a:t>
            </a:r>
          </a:p>
        </p:txBody>
      </p:sp>
    </p:spTree>
    <p:extLst>
      <p:ext uri="{BB962C8B-B14F-4D97-AF65-F5344CB8AC3E}">
        <p14:creationId xmlns:p14="http://schemas.microsoft.com/office/powerpoint/2010/main" val="1536528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Doctors’ Responsibilities</a:t>
            </a:r>
            <a:endParaRPr lang="en-GB" dirty="0"/>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6134" y="858194"/>
            <a:ext cx="7271732" cy="127031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134" y="2128507"/>
            <a:ext cx="4904596" cy="12453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864" y="3373848"/>
            <a:ext cx="4481686" cy="39360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574" y="3767449"/>
            <a:ext cx="3712850" cy="719416"/>
          </a:xfrm>
          <a:prstGeom prst="rect">
            <a:avLst/>
          </a:prstGeom>
        </p:spPr>
      </p:pic>
      <p:sp>
        <p:nvSpPr>
          <p:cNvPr id="9" name="Rectangle 8"/>
          <p:cNvSpPr/>
          <p:nvPr/>
        </p:nvSpPr>
        <p:spPr>
          <a:xfrm>
            <a:off x="7177083" y="1890752"/>
            <a:ext cx="1018227" cy="300082"/>
          </a:xfrm>
          <a:prstGeom prst="rect">
            <a:avLst/>
          </a:prstGeom>
        </p:spPr>
        <p:txBody>
          <a:bodyPr wrap="none">
            <a:spAutoFit/>
          </a:bodyPr>
          <a:lstStyle/>
          <a:p>
            <a:r>
              <a:rPr lang="en-GB" dirty="0"/>
              <a:t>BMA advice</a:t>
            </a:r>
          </a:p>
        </p:txBody>
      </p:sp>
      <p:sp>
        <p:nvSpPr>
          <p:cNvPr id="10" name="Rectangle 9"/>
          <p:cNvSpPr/>
          <p:nvPr/>
        </p:nvSpPr>
        <p:spPr>
          <a:xfrm>
            <a:off x="5543550" y="3398820"/>
            <a:ext cx="1814856" cy="300082"/>
          </a:xfrm>
          <a:prstGeom prst="rect">
            <a:avLst/>
          </a:prstGeom>
        </p:spPr>
        <p:txBody>
          <a:bodyPr wrap="none">
            <a:spAutoFit/>
          </a:bodyPr>
          <a:lstStyle/>
          <a:p>
            <a:r>
              <a:rPr lang="en-GB" dirty="0" smtClean="0"/>
              <a:t>GMC duties of a doctor</a:t>
            </a:r>
            <a:endParaRPr lang="en-GB" dirty="0"/>
          </a:p>
        </p:txBody>
      </p:sp>
      <p:sp>
        <p:nvSpPr>
          <p:cNvPr id="11" name="Rectangle 10"/>
          <p:cNvSpPr/>
          <p:nvPr/>
        </p:nvSpPr>
        <p:spPr>
          <a:xfrm>
            <a:off x="5543550" y="3851302"/>
            <a:ext cx="1778115" cy="300082"/>
          </a:xfrm>
          <a:prstGeom prst="rect">
            <a:avLst/>
          </a:prstGeom>
        </p:spPr>
        <p:txBody>
          <a:bodyPr wrap="none">
            <a:spAutoFit/>
          </a:bodyPr>
          <a:lstStyle/>
          <a:p>
            <a:r>
              <a:rPr lang="en-GB" dirty="0" smtClean="0"/>
              <a:t>Are you fit to practise?</a:t>
            </a:r>
            <a:endParaRPr lang="en-GB" dirty="0"/>
          </a:p>
        </p:txBody>
      </p:sp>
    </p:spTree>
    <p:extLst>
      <p:ext uri="{BB962C8B-B14F-4D97-AF65-F5344CB8AC3E}">
        <p14:creationId xmlns:p14="http://schemas.microsoft.com/office/powerpoint/2010/main" val="31582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935"/>
            <a:ext cx="7886700" cy="521229"/>
          </a:xfrm>
        </p:spPr>
        <p:txBody>
          <a:bodyPr/>
          <a:lstStyle/>
          <a:p>
            <a:pPr algn="ctr"/>
            <a:r>
              <a:rPr lang="en-GB" dirty="0" smtClean="0"/>
              <a:t>The problem</a:t>
            </a:r>
            <a:endParaRPr lang="en-GB" dirty="0"/>
          </a:p>
        </p:txBody>
      </p:sp>
      <p:sp>
        <p:nvSpPr>
          <p:cNvPr id="8" name="Content Placeholder 7"/>
          <p:cNvSpPr>
            <a:spLocks noGrp="1"/>
          </p:cNvSpPr>
          <p:nvPr>
            <p:ph idx="1"/>
          </p:nvPr>
        </p:nvSpPr>
        <p:spPr>
          <a:xfrm>
            <a:off x="628650" y="520293"/>
            <a:ext cx="7763788" cy="4336437"/>
          </a:xfrm>
        </p:spPr>
        <p:txBody>
          <a:bodyPr>
            <a:normAutofit fontScale="85000" lnSpcReduction="20000"/>
          </a:bodyPr>
          <a:lstStyle/>
          <a:p>
            <a:pPr>
              <a:lnSpc>
                <a:spcPct val="150000"/>
              </a:lnSpc>
            </a:pPr>
            <a:r>
              <a:rPr lang="en-GB" dirty="0"/>
              <a:t>Bullying happens in all walks of life, in most medical </a:t>
            </a:r>
            <a:r>
              <a:rPr lang="en-GB" dirty="0" smtClean="0"/>
              <a:t>specialties, and between clinical and non-clinical staff</a:t>
            </a:r>
          </a:p>
          <a:p>
            <a:pPr>
              <a:lnSpc>
                <a:spcPct val="150000"/>
              </a:lnSpc>
            </a:pPr>
            <a:endParaRPr lang="en-GB" dirty="0"/>
          </a:p>
          <a:p>
            <a:pPr>
              <a:lnSpc>
                <a:spcPct val="150000"/>
              </a:lnSpc>
            </a:pPr>
            <a:r>
              <a:rPr lang="en-GB" dirty="0" smtClean="0"/>
              <a:t>Whilst surgeons are not the only bullies, there is evidence to suggest that it is particularly prevalent in our specialty</a:t>
            </a:r>
          </a:p>
          <a:p>
            <a:pPr>
              <a:lnSpc>
                <a:spcPct val="150000"/>
              </a:lnSpc>
            </a:pPr>
            <a:endParaRPr lang="en-GB" dirty="0"/>
          </a:p>
          <a:p>
            <a:pPr>
              <a:lnSpc>
                <a:spcPct val="150000"/>
              </a:lnSpc>
            </a:pPr>
            <a:r>
              <a:rPr lang="en-GB" dirty="0" smtClean="0"/>
              <a:t>Not only is this unpleasant for us, there is evidence to show it can cause harm to our patients</a:t>
            </a:r>
          </a:p>
          <a:p>
            <a:pPr marL="0" indent="0">
              <a:lnSpc>
                <a:spcPct val="150000"/>
              </a:lnSpc>
              <a:buNone/>
            </a:pPr>
            <a:endParaRPr lang="en-GB" dirty="0"/>
          </a:p>
          <a:p>
            <a:pPr>
              <a:lnSpc>
                <a:spcPct val="150000"/>
              </a:lnSpc>
            </a:pPr>
            <a:r>
              <a:rPr lang="en-GB" dirty="0" smtClean="0"/>
              <a:t>The aim of our campaign is to offer support to those being bullied, help identify bullying behaviour in ourselves, and to lead by example by changing the culture in the surgical workplace</a:t>
            </a:r>
            <a:endParaRPr lang="en-GB" dirty="0"/>
          </a:p>
        </p:txBody>
      </p:sp>
    </p:spTree>
    <p:extLst>
      <p:ext uri="{BB962C8B-B14F-4D97-AF65-F5344CB8AC3E}">
        <p14:creationId xmlns:p14="http://schemas.microsoft.com/office/powerpoint/2010/main" val="81924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Action – Culture Change</a:t>
            </a:r>
            <a:endParaRPr lang="en-GB"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676902323"/>
              </p:ext>
            </p:extLst>
          </p:nvPr>
        </p:nvGraphicFramePr>
        <p:xfrm>
          <a:off x="903158" y="1117501"/>
          <a:ext cx="7150650" cy="2489863"/>
        </p:xfrm>
        <a:graphic>
          <a:graphicData uri="http://schemas.openxmlformats.org/drawingml/2006/table">
            <a:tbl>
              <a:tblPr firstRow="1" bandRow="1">
                <a:tableStyleId>{5C22544A-7EE6-4342-B048-85BDC9FD1C3A}</a:tableStyleId>
              </a:tblPr>
              <a:tblGrid>
                <a:gridCol w="3580733">
                  <a:extLst>
                    <a:ext uri="{9D8B030D-6E8A-4147-A177-3AD203B41FA5}">
                      <a16:colId xmlns:a16="http://schemas.microsoft.com/office/drawing/2014/main" xmlns="" val="20000"/>
                    </a:ext>
                  </a:extLst>
                </a:gridCol>
                <a:gridCol w="3569917">
                  <a:extLst>
                    <a:ext uri="{9D8B030D-6E8A-4147-A177-3AD203B41FA5}">
                      <a16:colId xmlns:a16="http://schemas.microsoft.com/office/drawing/2014/main" xmlns="" val="20001"/>
                    </a:ext>
                  </a:extLst>
                </a:gridCol>
              </a:tblGrid>
              <a:tr h="289825">
                <a:tc>
                  <a:txBody>
                    <a:bodyPr/>
                    <a:lstStyle/>
                    <a:p>
                      <a:r>
                        <a:rPr lang="en-GB" sz="1200" dirty="0" smtClean="0">
                          <a:solidFill>
                            <a:schemeClr val="tx1"/>
                          </a:solidFill>
                        </a:rPr>
                        <a:t>Reactive Interventions</a:t>
                      </a:r>
                      <a:endParaRPr lang="en-GB" sz="1200" dirty="0">
                        <a:solidFill>
                          <a:schemeClr val="tx1"/>
                        </a:solidFill>
                      </a:endParaRPr>
                    </a:p>
                  </a:txBody>
                  <a:tcPr marL="59809" marR="59809" marT="29904" marB="29904"/>
                </a:tc>
                <a:tc>
                  <a:txBody>
                    <a:bodyPr/>
                    <a:lstStyle/>
                    <a:p>
                      <a:r>
                        <a:rPr lang="en-GB" sz="1200" dirty="0" smtClean="0">
                          <a:solidFill>
                            <a:schemeClr val="tx1"/>
                          </a:solidFill>
                        </a:rPr>
                        <a:t>Proactive Interventions</a:t>
                      </a:r>
                      <a:endParaRPr lang="en-GB" sz="1200" dirty="0">
                        <a:solidFill>
                          <a:schemeClr val="tx1"/>
                        </a:solidFill>
                      </a:endParaRPr>
                    </a:p>
                  </a:txBody>
                  <a:tcPr marL="59809" marR="59809" marT="29904" marB="29904"/>
                </a:tc>
                <a:extLst>
                  <a:ext uri="{0D108BD9-81ED-4DB2-BD59-A6C34878D82A}">
                    <a16:rowId xmlns:a16="http://schemas.microsoft.com/office/drawing/2014/main" xmlns="" val="10000"/>
                  </a:ext>
                </a:extLst>
              </a:tr>
              <a:tr h="289825">
                <a:tc>
                  <a:txBody>
                    <a:bodyPr/>
                    <a:lstStyle/>
                    <a:p>
                      <a:r>
                        <a:rPr lang="en-GB" sz="1200" dirty="0" smtClean="0">
                          <a:solidFill>
                            <a:schemeClr val="tx1"/>
                          </a:solidFill>
                        </a:rPr>
                        <a:t>GMC National</a:t>
                      </a:r>
                      <a:r>
                        <a:rPr lang="en-GB" sz="1200" baseline="0" dirty="0" smtClean="0">
                          <a:solidFill>
                            <a:schemeClr val="tx1"/>
                          </a:solidFill>
                        </a:rPr>
                        <a:t> Training Survey follow up</a:t>
                      </a:r>
                      <a:endParaRPr lang="en-GB" sz="1200" dirty="0">
                        <a:solidFill>
                          <a:schemeClr val="tx1"/>
                        </a:solidFill>
                      </a:endParaRPr>
                    </a:p>
                  </a:txBody>
                  <a:tcPr marL="59809" marR="59809" marT="29904" marB="29904"/>
                </a:tc>
                <a:tc>
                  <a:txBody>
                    <a:bodyPr/>
                    <a:lstStyle/>
                    <a:p>
                      <a:r>
                        <a:rPr lang="en-GB" sz="1200" dirty="0" smtClean="0">
                          <a:solidFill>
                            <a:schemeClr val="tx1"/>
                          </a:solidFill>
                        </a:rPr>
                        <a:t>Trainee forums and regular</a:t>
                      </a:r>
                      <a:r>
                        <a:rPr lang="en-GB" sz="1200" baseline="0" dirty="0" smtClean="0">
                          <a:solidFill>
                            <a:schemeClr val="tx1"/>
                          </a:solidFill>
                        </a:rPr>
                        <a:t> surveys</a:t>
                      </a:r>
                      <a:endParaRPr lang="en-GB" sz="1200" dirty="0">
                        <a:solidFill>
                          <a:schemeClr val="tx1"/>
                        </a:solidFill>
                      </a:endParaRPr>
                    </a:p>
                  </a:txBody>
                  <a:tcPr marL="59809" marR="59809" marT="29904" marB="29904"/>
                </a:tc>
                <a:extLst>
                  <a:ext uri="{0D108BD9-81ED-4DB2-BD59-A6C34878D82A}">
                    <a16:rowId xmlns:a16="http://schemas.microsoft.com/office/drawing/2014/main" xmlns="" val="10001"/>
                  </a:ext>
                </a:extLst>
              </a:tr>
              <a:tr h="289825">
                <a:tc>
                  <a:txBody>
                    <a:bodyPr/>
                    <a:lstStyle/>
                    <a:p>
                      <a:r>
                        <a:rPr lang="en-GB" sz="1200" dirty="0" smtClean="0">
                          <a:solidFill>
                            <a:schemeClr val="tx1"/>
                          </a:solidFill>
                        </a:rPr>
                        <a:t>Quality panels</a:t>
                      </a:r>
                      <a:endParaRPr lang="en-GB" sz="1200" dirty="0">
                        <a:solidFill>
                          <a:schemeClr val="tx1"/>
                        </a:solidFill>
                      </a:endParaRPr>
                    </a:p>
                  </a:txBody>
                  <a:tcPr marL="59809" marR="59809" marT="29904" marB="29904"/>
                </a:tc>
                <a:tc>
                  <a:txBody>
                    <a:bodyPr/>
                    <a:lstStyle/>
                    <a:p>
                      <a:r>
                        <a:rPr lang="en-GB" sz="1200" dirty="0" smtClean="0">
                          <a:solidFill>
                            <a:schemeClr val="tx1"/>
                          </a:solidFill>
                        </a:rPr>
                        <a:t>Regular senior management and junior</a:t>
                      </a:r>
                      <a:r>
                        <a:rPr lang="en-GB" sz="1200" baseline="0" dirty="0" smtClean="0">
                          <a:solidFill>
                            <a:schemeClr val="tx1"/>
                          </a:solidFill>
                        </a:rPr>
                        <a:t> staff meetings</a:t>
                      </a:r>
                      <a:endParaRPr lang="en-GB" sz="1200" dirty="0">
                        <a:solidFill>
                          <a:schemeClr val="tx1"/>
                        </a:solidFill>
                      </a:endParaRPr>
                    </a:p>
                  </a:txBody>
                  <a:tcPr marL="59809" marR="59809" marT="29904" marB="29904"/>
                </a:tc>
                <a:extLst>
                  <a:ext uri="{0D108BD9-81ED-4DB2-BD59-A6C34878D82A}">
                    <a16:rowId xmlns:a16="http://schemas.microsoft.com/office/drawing/2014/main" xmlns="" val="10002"/>
                  </a:ext>
                </a:extLst>
              </a:tr>
              <a:tr h="289825">
                <a:tc>
                  <a:txBody>
                    <a:bodyPr/>
                    <a:lstStyle/>
                    <a:p>
                      <a:r>
                        <a:rPr lang="en-GB" sz="1200" dirty="0" smtClean="0">
                          <a:solidFill>
                            <a:schemeClr val="tx1"/>
                          </a:solidFill>
                        </a:rPr>
                        <a:t>Monitoring</a:t>
                      </a:r>
                      <a:r>
                        <a:rPr lang="en-GB" sz="1200" baseline="0" dirty="0" smtClean="0">
                          <a:solidFill>
                            <a:schemeClr val="tx1"/>
                          </a:solidFill>
                        </a:rPr>
                        <a:t> visits</a:t>
                      </a:r>
                      <a:endParaRPr lang="en-GB" sz="1200" dirty="0">
                        <a:solidFill>
                          <a:schemeClr val="tx1"/>
                        </a:solidFill>
                      </a:endParaRPr>
                    </a:p>
                  </a:txBody>
                  <a:tcPr marL="59809" marR="59809" marT="29904" marB="29904"/>
                </a:tc>
                <a:tc>
                  <a:txBody>
                    <a:bodyPr/>
                    <a:lstStyle/>
                    <a:p>
                      <a:r>
                        <a:rPr lang="en-GB" sz="1200" dirty="0" smtClean="0">
                          <a:solidFill>
                            <a:schemeClr val="tx1"/>
                          </a:solidFill>
                        </a:rPr>
                        <a:t>Mentoring</a:t>
                      </a:r>
                      <a:endParaRPr lang="en-GB" sz="1200" dirty="0">
                        <a:solidFill>
                          <a:schemeClr val="tx1"/>
                        </a:solidFill>
                      </a:endParaRPr>
                    </a:p>
                  </a:txBody>
                  <a:tcPr marL="59809" marR="59809" marT="29904" marB="29904"/>
                </a:tc>
                <a:extLst>
                  <a:ext uri="{0D108BD9-81ED-4DB2-BD59-A6C34878D82A}">
                    <a16:rowId xmlns:a16="http://schemas.microsoft.com/office/drawing/2014/main" xmlns="" val="10003"/>
                  </a:ext>
                </a:extLst>
              </a:tr>
              <a:tr h="289825">
                <a:tc>
                  <a:txBody>
                    <a:bodyPr/>
                    <a:lstStyle/>
                    <a:p>
                      <a:r>
                        <a:rPr lang="en-GB" sz="1200" dirty="0" smtClean="0">
                          <a:solidFill>
                            <a:schemeClr val="tx1"/>
                          </a:solidFill>
                        </a:rPr>
                        <a:t>Referral</a:t>
                      </a:r>
                      <a:r>
                        <a:rPr lang="en-GB" sz="1200" baseline="0" dirty="0" smtClean="0">
                          <a:solidFill>
                            <a:schemeClr val="tx1"/>
                          </a:solidFill>
                        </a:rPr>
                        <a:t> to professional support bodies</a:t>
                      </a:r>
                      <a:endParaRPr lang="en-GB" sz="1200" dirty="0">
                        <a:solidFill>
                          <a:schemeClr val="tx1"/>
                        </a:solidFill>
                      </a:endParaRPr>
                    </a:p>
                  </a:txBody>
                  <a:tcPr marL="59809" marR="59809" marT="29904" marB="29904"/>
                </a:tc>
                <a:tc>
                  <a:txBody>
                    <a:bodyPr/>
                    <a:lstStyle/>
                    <a:p>
                      <a:r>
                        <a:rPr lang="en-GB" sz="1200" dirty="0" smtClean="0">
                          <a:solidFill>
                            <a:schemeClr val="tx1"/>
                          </a:solidFill>
                        </a:rPr>
                        <a:t>Schwartz</a:t>
                      </a:r>
                      <a:r>
                        <a:rPr lang="en-GB" sz="1200" baseline="0" dirty="0" smtClean="0">
                          <a:solidFill>
                            <a:schemeClr val="tx1"/>
                          </a:solidFill>
                        </a:rPr>
                        <a:t> rounds and safety huddles</a:t>
                      </a:r>
                      <a:endParaRPr lang="en-GB" sz="1200" dirty="0">
                        <a:solidFill>
                          <a:schemeClr val="tx1"/>
                        </a:solidFill>
                      </a:endParaRPr>
                    </a:p>
                  </a:txBody>
                  <a:tcPr marL="59809" marR="59809" marT="29904" marB="29904"/>
                </a:tc>
                <a:extLst>
                  <a:ext uri="{0D108BD9-81ED-4DB2-BD59-A6C34878D82A}">
                    <a16:rowId xmlns:a16="http://schemas.microsoft.com/office/drawing/2014/main" xmlns="" val="10004"/>
                  </a:ext>
                </a:extLst>
              </a:tr>
              <a:tr h="289825">
                <a:tc>
                  <a:txBody>
                    <a:bodyPr/>
                    <a:lstStyle/>
                    <a:p>
                      <a:r>
                        <a:rPr lang="en-GB" sz="1200" dirty="0" smtClean="0">
                          <a:solidFill>
                            <a:schemeClr val="tx1"/>
                          </a:solidFill>
                        </a:rPr>
                        <a:t>Human Resources</a:t>
                      </a:r>
                      <a:r>
                        <a:rPr lang="en-GB" sz="1200" baseline="0" dirty="0" smtClean="0">
                          <a:solidFill>
                            <a:schemeClr val="tx1"/>
                          </a:solidFill>
                        </a:rPr>
                        <a:t> procedures</a:t>
                      </a:r>
                      <a:endParaRPr lang="en-GB" sz="1200" dirty="0">
                        <a:solidFill>
                          <a:schemeClr val="tx1"/>
                        </a:solidFill>
                      </a:endParaRPr>
                    </a:p>
                  </a:txBody>
                  <a:tcPr marL="59809" marR="59809" marT="29904" marB="29904"/>
                </a:tc>
                <a:tc>
                  <a:txBody>
                    <a:bodyPr/>
                    <a:lstStyle/>
                    <a:p>
                      <a:r>
                        <a:rPr lang="en-GB" sz="1200" dirty="0" smtClean="0">
                          <a:solidFill>
                            <a:schemeClr val="tx1"/>
                          </a:solidFill>
                        </a:rPr>
                        <a:t>GMC, College and Faculty</a:t>
                      </a:r>
                      <a:r>
                        <a:rPr lang="en-GB" sz="1200" baseline="0" dirty="0" smtClean="0">
                          <a:solidFill>
                            <a:schemeClr val="tx1"/>
                          </a:solidFill>
                        </a:rPr>
                        <a:t> guidance</a:t>
                      </a:r>
                      <a:endParaRPr lang="en-GB" sz="1200" dirty="0">
                        <a:solidFill>
                          <a:schemeClr val="tx1"/>
                        </a:solidFill>
                      </a:endParaRPr>
                    </a:p>
                  </a:txBody>
                  <a:tcPr marL="59809" marR="59809" marT="29904" marB="29904"/>
                </a:tc>
                <a:extLst>
                  <a:ext uri="{0D108BD9-81ED-4DB2-BD59-A6C34878D82A}">
                    <a16:rowId xmlns:a16="http://schemas.microsoft.com/office/drawing/2014/main" xmlns="" val="10005"/>
                  </a:ext>
                </a:extLst>
              </a:tr>
              <a:tr h="508225">
                <a:tc>
                  <a:txBody>
                    <a:bodyPr/>
                    <a:lstStyle/>
                    <a:p>
                      <a:r>
                        <a:rPr lang="en-GB" sz="1200" dirty="0" smtClean="0">
                          <a:solidFill>
                            <a:schemeClr val="tx1"/>
                          </a:solidFill>
                        </a:rPr>
                        <a:t>Mediation between those</a:t>
                      </a:r>
                      <a:r>
                        <a:rPr lang="en-GB" sz="1200" baseline="0" dirty="0" smtClean="0">
                          <a:solidFill>
                            <a:schemeClr val="tx1"/>
                          </a:solidFill>
                        </a:rPr>
                        <a:t> in conflict</a:t>
                      </a:r>
                      <a:endParaRPr lang="en-GB" sz="1200" dirty="0">
                        <a:solidFill>
                          <a:schemeClr val="tx1"/>
                        </a:solidFill>
                      </a:endParaRPr>
                    </a:p>
                  </a:txBody>
                  <a:tcPr marL="59809" marR="59809" marT="29904" marB="29904"/>
                </a:tc>
                <a:tc>
                  <a:txBody>
                    <a:bodyPr/>
                    <a:lstStyle/>
                    <a:p>
                      <a:r>
                        <a:rPr lang="en-GB" sz="1200" dirty="0" smtClean="0">
                          <a:solidFill>
                            <a:schemeClr val="tx1"/>
                          </a:solidFill>
                        </a:rPr>
                        <a:t>Departmental</a:t>
                      </a:r>
                      <a:r>
                        <a:rPr lang="en-GB" sz="1200" baseline="0" dirty="0" smtClean="0">
                          <a:solidFill>
                            <a:schemeClr val="tx1"/>
                          </a:solidFill>
                        </a:rPr>
                        <a:t> away days, Trainer/Manager of the Month</a:t>
                      </a:r>
                      <a:endParaRPr lang="en-GB" sz="1200" dirty="0">
                        <a:solidFill>
                          <a:schemeClr val="tx1"/>
                        </a:solidFill>
                      </a:endParaRPr>
                    </a:p>
                  </a:txBody>
                  <a:tcPr marL="59809" marR="59809" marT="29904" marB="29904"/>
                </a:tc>
                <a:extLst>
                  <a:ext uri="{0D108BD9-81ED-4DB2-BD59-A6C34878D82A}">
                    <a16:rowId xmlns:a16="http://schemas.microsoft.com/office/drawing/2014/main" xmlns="" val="307926881"/>
                  </a:ext>
                </a:extLst>
              </a:tr>
              <a:tr h="112585">
                <a:tc>
                  <a:txBody>
                    <a:bodyPr/>
                    <a:lstStyle/>
                    <a:p>
                      <a:r>
                        <a:rPr lang="en-GB" sz="1200" dirty="0" smtClean="0">
                          <a:solidFill>
                            <a:schemeClr val="tx1"/>
                          </a:solidFill>
                        </a:rPr>
                        <a:t>STOPIT and </a:t>
                      </a:r>
                      <a:r>
                        <a:rPr lang="en-GB" sz="1200" dirty="0" err="1" smtClean="0">
                          <a:solidFill>
                            <a:schemeClr val="tx1"/>
                          </a:solidFill>
                        </a:rPr>
                        <a:t>TrACE</a:t>
                      </a:r>
                      <a:r>
                        <a:rPr lang="en-GB" sz="1200" dirty="0" smtClean="0">
                          <a:solidFill>
                            <a:schemeClr val="tx1"/>
                          </a:solidFill>
                        </a:rPr>
                        <a:t> style courses</a:t>
                      </a:r>
                      <a:endParaRPr lang="en-GB" sz="1200" dirty="0">
                        <a:solidFill>
                          <a:schemeClr val="tx1"/>
                        </a:solidFill>
                      </a:endParaRPr>
                    </a:p>
                  </a:txBody>
                  <a:tcPr marL="59809" marR="59809" marT="29904" marB="29904"/>
                </a:tc>
                <a:tc>
                  <a:txBody>
                    <a:bodyPr/>
                    <a:lstStyle/>
                    <a:p>
                      <a:r>
                        <a:rPr lang="en-GB" sz="1200" dirty="0" smtClean="0">
                          <a:solidFill>
                            <a:schemeClr val="tx1"/>
                          </a:solidFill>
                        </a:rPr>
                        <a:t>Resilience training</a:t>
                      </a:r>
                      <a:endParaRPr lang="en-GB" sz="1200" dirty="0">
                        <a:solidFill>
                          <a:schemeClr val="tx1"/>
                        </a:solidFill>
                      </a:endParaRPr>
                    </a:p>
                  </a:txBody>
                  <a:tcPr marL="59809" marR="59809" marT="29904" marB="29904"/>
                </a:tc>
                <a:extLst>
                  <a:ext uri="{0D108BD9-81ED-4DB2-BD59-A6C34878D82A}">
                    <a16:rowId xmlns:a16="http://schemas.microsoft.com/office/drawing/2014/main" xmlns="" val="3465959417"/>
                  </a:ext>
                </a:extLst>
              </a:tr>
            </a:tbl>
          </a:graphicData>
        </a:graphic>
      </p:graphicFrame>
      <p:sp>
        <p:nvSpPr>
          <p:cNvPr id="6" name="Rectangle 5"/>
          <p:cNvSpPr/>
          <p:nvPr/>
        </p:nvSpPr>
        <p:spPr>
          <a:xfrm>
            <a:off x="903158" y="3913770"/>
            <a:ext cx="6963616" cy="261610"/>
          </a:xfrm>
          <a:prstGeom prst="rect">
            <a:avLst/>
          </a:prstGeom>
        </p:spPr>
        <p:txBody>
          <a:bodyPr wrap="square">
            <a:spAutoFit/>
          </a:bodyPr>
          <a:lstStyle/>
          <a:p>
            <a:r>
              <a:rPr lang="en-GB" sz="1100" dirty="0" err="1" smtClean="0"/>
              <a:t>AoMRC</a:t>
            </a:r>
            <a:r>
              <a:rPr lang="en-GB" sz="1100" dirty="0" smtClean="0"/>
              <a:t> ‘</a:t>
            </a:r>
            <a:r>
              <a:rPr lang="en-GB" sz="1100" dirty="0"/>
              <a:t>Creating </a:t>
            </a:r>
            <a:r>
              <a:rPr lang="en-GB" sz="1100" dirty="0" smtClean="0"/>
              <a:t>Supportive Environments’ 2016</a:t>
            </a:r>
            <a:endParaRPr lang="en-GB" sz="1100" dirty="0"/>
          </a:p>
        </p:txBody>
      </p:sp>
    </p:spTree>
    <p:extLst>
      <p:ext uri="{BB962C8B-B14F-4D97-AF65-F5344CB8AC3E}">
        <p14:creationId xmlns:p14="http://schemas.microsoft.com/office/powerpoint/2010/main" val="94156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Action – Essentials </a:t>
            </a:r>
            <a:endParaRPr lang="en-GB" dirty="0"/>
          </a:p>
        </p:txBody>
      </p:sp>
      <p:sp>
        <p:nvSpPr>
          <p:cNvPr id="3" name="Content Placeholder 2"/>
          <p:cNvSpPr>
            <a:spLocks noGrp="1"/>
          </p:cNvSpPr>
          <p:nvPr>
            <p:ph idx="1"/>
          </p:nvPr>
        </p:nvSpPr>
        <p:spPr>
          <a:xfrm>
            <a:off x="628650" y="1440492"/>
            <a:ext cx="7886700" cy="2877507"/>
          </a:xfrm>
        </p:spPr>
        <p:txBody>
          <a:bodyPr>
            <a:normAutofit lnSpcReduction="10000"/>
          </a:bodyPr>
          <a:lstStyle/>
          <a:p>
            <a:r>
              <a:rPr lang="en-GB" dirty="0" smtClean="0"/>
              <a:t>Document </a:t>
            </a:r>
            <a:r>
              <a:rPr lang="en-GB" dirty="0" smtClean="0"/>
              <a:t>everything</a:t>
            </a:r>
          </a:p>
          <a:p>
            <a:pPr lvl="1"/>
            <a:r>
              <a:rPr lang="en-GB" dirty="0" smtClean="0"/>
              <a:t>Every encounter should be recorded and can be used as evidence</a:t>
            </a:r>
            <a:endParaRPr lang="en-GB" dirty="0" smtClean="0"/>
          </a:p>
          <a:p>
            <a:endParaRPr lang="en-GB" dirty="0" smtClean="0"/>
          </a:p>
          <a:p>
            <a:r>
              <a:rPr lang="en-GB" dirty="0" smtClean="0"/>
              <a:t>Remain professional</a:t>
            </a:r>
          </a:p>
          <a:p>
            <a:endParaRPr lang="en-GB" dirty="0" smtClean="0"/>
          </a:p>
          <a:p>
            <a:r>
              <a:rPr lang="en-GB" dirty="0" smtClean="0"/>
              <a:t>Stick to the facts</a:t>
            </a:r>
          </a:p>
          <a:p>
            <a:endParaRPr lang="en-GB" dirty="0" smtClean="0"/>
          </a:p>
          <a:p>
            <a:r>
              <a:rPr lang="en-GB" dirty="0" smtClean="0"/>
              <a:t>Communicate</a:t>
            </a:r>
          </a:p>
          <a:p>
            <a:pPr lvl="1"/>
            <a:r>
              <a:rPr lang="en-GB" dirty="0" smtClean="0"/>
              <a:t>Consider written communication if you don’t feel comfortable confronting the bully</a:t>
            </a:r>
            <a:endParaRPr lang="en-GB" dirty="0"/>
          </a:p>
        </p:txBody>
      </p:sp>
    </p:spTree>
    <p:extLst>
      <p:ext uri="{BB962C8B-B14F-4D97-AF65-F5344CB8AC3E}">
        <p14:creationId xmlns:p14="http://schemas.microsoft.com/office/powerpoint/2010/main" val="709432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Stepwise Approach</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Team</a:t>
            </a:r>
          </a:p>
          <a:p>
            <a:r>
              <a:rPr lang="en-GB" dirty="0" smtClean="0"/>
              <a:t>Clinical/educational Supervisor</a:t>
            </a:r>
          </a:p>
          <a:p>
            <a:r>
              <a:rPr lang="en-GB" dirty="0" smtClean="0"/>
              <a:t>Clinical Director</a:t>
            </a:r>
          </a:p>
          <a:p>
            <a:endParaRPr lang="en-GB" dirty="0" smtClean="0"/>
          </a:p>
          <a:p>
            <a:pPr marL="0" indent="0">
              <a:buNone/>
            </a:pPr>
            <a:r>
              <a:rPr lang="en-GB" dirty="0" smtClean="0"/>
              <a:t>Organisation</a:t>
            </a:r>
            <a:endParaRPr lang="en-GB" dirty="0"/>
          </a:p>
          <a:p>
            <a:r>
              <a:rPr lang="en-GB" dirty="0" smtClean="0"/>
              <a:t>Medical Director</a:t>
            </a:r>
          </a:p>
          <a:p>
            <a:r>
              <a:rPr lang="en-GB" dirty="0" smtClean="0"/>
              <a:t>Human Resources</a:t>
            </a:r>
          </a:p>
          <a:p>
            <a:endParaRPr lang="en-GB" dirty="0" smtClean="0"/>
          </a:p>
          <a:p>
            <a:pPr marL="0" indent="0">
              <a:buNone/>
            </a:pPr>
            <a:r>
              <a:rPr lang="en-GB" dirty="0" smtClean="0"/>
              <a:t>External</a:t>
            </a:r>
            <a:endParaRPr lang="en-GB" dirty="0"/>
          </a:p>
          <a:p>
            <a:r>
              <a:rPr lang="en-GB" dirty="0" smtClean="0"/>
              <a:t>Training Programme Director</a:t>
            </a:r>
          </a:p>
          <a:p>
            <a:r>
              <a:rPr lang="en-GB" dirty="0" smtClean="0"/>
              <a:t>BMA/GMC/CQC/Citizens Advice</a:t>
            </a:r>
            <a:endParaRPr lang="en-GB" dirty="0"/>
          </a:p>
        </p:txBody>
      </p:sp>
      <p:sp>
        <p:nvSpPr>
          <p:cNvPr id="5" name="Rectangle 4"/>
          <p:cNvSpPr/>
          <p:nvPr/>
        </p:nvSpPr>
        <p:spPr>
          <a:xfrm>
            <a:off x="3389666" y="4309117"/>
            <a:ext cx="1913729" cy="300082"/>
          </a:xfrm>
          <a:prstGeom prst="rect">
            <a:avLst/>
          </a:prstGeom>
        </p:spPr>
        <p:txBody>
          <a:bodyPr wrap="none">
            <a:spAutoFit/>
          </a:bodyPr>
          <a:lstStyle/>
          <a:p>
            <a:r>
              <a:rPr lang="en-GB" dirty="0"/>
              <a:t>The law – as a last resort</a:t>
            </a:r>
          </a:p>
        </p:txBody>
      </p:sp>
    </p:spTree>
    <p:extLst>
      <p:ext uri="{BB962C8B-B14F-4D97-AF65-F5344CB8AC3E}">
        <p14:creationId xmlns:p14="http://schemas.microsoft.com/office/powerpoint/2010/main" val="269814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Appears to be a Lacuna’</a:t>
            </a:r>
            <a:endParaRPr lang="en-GB" dirty="0"/>
          </a:p>
        </p:txBody>
      </p:sp>
      <p:sp>
        <p:nvSpPr>
          <p:cNvPr id="5" name="Content Placeholder 4"/>
          <p:cNvSpPr>
            <a:spLocks noGrp="1"/>
          </p:cNvSpPr>
          <p:nvPr>
            <p:ph sz="half" idx="1"/>
          </p:nvPr>
        </p:nvSpPr>
        <p:spPr/>
        <p:txBody>
          <a:bodyPr>
            <a:normAutofit fontScale="85000" lnSpcReduction="20000"/>
          </a:bodyPr>
          <a:lstStyle/>
          <a:p>
            <a:pPr marL="0" indent="0">
              <a:buNone/>
            </a:pPr>
            <a:r>
              <a:rPr lang="en-GB" dirty="0"/>
              <a:t>Covered by Employment Act</a:t>
            </a:r>
          </a:p>
          <a:p>
            <a:r>
              <a:rPr lang="en-GB" dirty="0"/>
              <a:t>Consultants</a:t>
            </a:r>
          </a:p>
          <a:p>
            <a:r>
              <a:rPr lang="en-GB" dirty="0"/>
              <a:t>SAS doctors</a:t>
            </a:r>
          </a:p>
          <a:p>
            <a:r>
              <a:rPr lang="en-GB" dirty="0"/>
              <a:t>Nurses</a:t>
            </a:r>
          </a:p>
          <a:p>
            <a:r>
              <a:rPr lang="en-GB" dirty="0"/>
              <a:t>Student nurses</a:t>
            </a:r>
          </a:p>
          <a:p>
            <a:r>
              <a:rPr lang="en-GB" dirty="0"/>
              <a:t>Allied health professionals</a:t>
            </a:r>
          </a:p>
          <a:p>
            <a:r>
              <a:rPr lang="en-GB" dirty="0"/>
              <a:t>Agency </a:t>
            </a:r>
            <a:r>
              <a:rPr lang="en-GB" dirty="0" smtClean="0"/>
              <a:t>staff</a:t>
            </a:r>
          </a:p>
          <a:p>
            <a:endParaRPr lang="en-GB" dirty="0"/>
          </a:p>
          <a:p>
            <a:pPr marL="0" indent="0">
              <a:buNone/>
            </a:pPr>
            <a:r>
              <a:rPr lang="en-GB" dirty="0" smtClean="0"/>
              <a:t>Result</a:t>
            </a:r>
          </a:p>
          <a:p>
            <a:r>
              <a:rPr lang="en-GB" dirty="0" smtClean="0"/>
              <a:t>No access to employment tribunal for 54,000 doctors</a:t>
            </a:r>
          </a:p>
          <a:p>
            <a:r>
              <a:rPr lang="en-GB" dirty="0" smtClean="0"/>
              <a:t>Trainee liable for costs</a:t>
            </a:r>
            <a:endParaRPr lang="en-GB" dirty="0"/>
          </a:p>
          <a:p>
            <a:endParaRPr lang="en-GB" dirty="0"/>
          </a:p>
        </p:txBody>
      </p:sp>
      <p:sp>
        <p:nvSpPr>
          <p:cNvPr id="6" name="Content Placeholder 5"/>
          <p:cNvSpPr>
            <a:spLocks noGrp="1"/>
          </p:cNvSpPr>
          <p:nvPr>
            <p:ph sz="half" idx="2"/>
          </p:nvPr>
        </p:nvSpPr>
        <p:spPr/>
        <p:txBody>
          <a:bodyPr>
            <a:normAutofit fontScale="85000" lnSpcReduction="20000"/>
          </a:bodyPr>
          <a:lstStyle/>
          <a:p>
            <a:pPr marL="0" indent="0">
              <a:buNone/>
            </a:pPr>
            <a:r>
              <a:rPr lang="en-GB" dirty="0"/>
              <a:t>Not covered by Employment Act</a:t>
            </a:r>
          </a:p>
          <a:p>
            <a:r>
              <a:rPr lang="en-GB" dirty="0"/>
              <a:t>Doctors in training</a:t>
            </a:r>
          </a:p>
          <a:p>
            <a:endParaRPr lang="en-GB" dirty="0"/>
          </a:p>
        </p:txBody>
      </p:sp>
      <p:grpSp>
        <p:nvGrpSpPr>
          <p:cNvPr id="7" name="Group 6"/>
          <p:cNvGrpSpPr/>
          <p:nvPr/>
        </p:nvGrpSpPr>
        <p:grpSpPr>
          <a:xfrm>
            <a:off x="5136289" y="1720828"/>
            <a:ext cx="2861610" cy="2469571"/>
            <a:chOff x="4932040" y="3356992"/>
            <a:chExt cx="2565960" cy="2396619"/>
          </a:xfrm>
        </p:grpSpPr>
        <p:sp>
          <p:nvSpPr>
            <p:cNvPr id="8" name="Oval 7"/>
            <p:cNvSpPr/>
            <p:nvPr/>
          </p:nvSpPr>
          <p:spPr>
            <a:xfrm>
              <a:off x="4932040" y="3356992"/>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580112" y="4457467"/>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201856" y="3356992"/>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5411698" y="2271668"/>
            <a:ext cx="894669" cy="300082"/>
          </a:xfrm>
          <a:prstGeom prst="rect">
            <a:avLst/>
          </a:prstGeom>
        </p:spPr>
        <p:txBody>
          <a:bodyPr wrap="none">
            <a:spAutoFit/>
          </a:bodyPr>
          <a:lstStyle/>
          <a:p>
            <a:r>
              <a:rPr lang="en-GB" dirty="0"/>
              <a:t>Host Trust</a:t>
            </a:r>
          </a:p>
        </p:txBody>
      </p:sp>
      <p:sp>
        <p:nvSpPr>
          <p:cNvPr id="12" name="Rectangle 11"/>
          <p:cNvSpPr/>
          <p:nvPr/>
        </p:nvSpPr>
        <p:spPr>
          <a:xfrm>
            <a:off x="6847731" y="2134711"/>
            <a:ext cx="854849" cy="507831"/>
          </a:xfrm>
          <a:prstGeom prst="rect">
            <a:avLst/>
          </a:prstGeom>
        </p:spPr>
        <p:txBody>
          <a:bodyPr wrap="none">
            <a:spAutoFit/>
          </a:bodyPr>
          <a:lstStyle/>
          <a:p>
            <a:pPr algn="ctr"/>
            <a:r>
              <a:rPr lang="en-GB" dirty="0" smtClean="0"/>
              <a:t>Lead </a:t>
            </a:r>
            <a:br>
              <a:rPr lang="en-GB" dirty="0" smtClean="0"/>
            </a:br>
            <a:r>
              <a:rPr lang="en-GB" dirty="0" smtClean="0"/>
              <a:t>employer</a:t>
            </a:r>
            <a:endParaRPr lang="en-GB" dirty="0"/>
          </a:p>
        </p:txBody>
      </p:sp>
      <p:sp>
        <p:nvSpPr>
          <p:cNvPr id="13" name="Rectangle 12"/>
          <p:cNvSpPr/>
          <p:nvPr/>
        </p:nvSpPr>
        <p:spPr>
          <a:xfrm>
            <a:off x="6350782" y="3423676"/>
            <a:ext cx="461986" cy="300082"/>
          </a:xfrm>
          <a:prstGeom prst="rect">
            <a:avLst/>
          </a:prstGeom>
        </p:spPr>
        <p:txBody>
          <a:bodyPr wrap="none">
            <a:spAutoFit/>
          </a:bodyPr>
          <a:lstStyle/>
          <a:p>
            <a:r>
              <a:rPr lang="en-GB" dirty="0" smtClean="0"/>
              <a:t>HEE</a:t>
            </a:r>
            <a:endParaRPr lang="en-GB" dirty="0"/>
          </a:p>
        </p:txBody>
      </p:sp>
    </p:spTree>
    <p:extLst>
      <p:ext uri="{BB962C8B-B14F-4D97-AF65-F5344CB8AC3E}">
        <p14:creationId xmlns:p14="http://schemas.microsoft.com/office/powerpoint/2010/main" val="382621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Reporting Bullying is Difficult</a:t>
            </a:r>
            <a:endParaRPr lang="en-GB" dirty="0"/>
          </a:p>
        </p:txBody>
      </p:sp>
      <p:sp>
        <p:nvSpPr>
          <p:cNvPr id="3" name="Content Placeholder 2"/>
          <p:cNvSpPr>
            <a:spLocks noGrp="1"/>
          </p:cNvSpPr>
          <p:nvPr>
            <p:ph idx="1"/>
          </p:nvPr>
        </p:nvSpPr>
        <p:spPr/>
        <p:txBody>
          <a:bodyPr/>
          <a:lstStyle/>
          <a:p>
            <a:r>
              <a:rPr lang="en-GB" dirty="0"/>
              <a:t>Often easier to do nothing</a:t>
            </a:r>
          </a:p>
          <a:p>
            <a:endParaRPr lang="en-GB" dirty="0"/>
          </a:p>
          <a:p>
            <a:r>
              <a:rPr lang="en-GB" dirty="0"/>
              <a:t>Always wrong to do nothing</a:t>
            </a:r>
          </a:p>
          <a:p>
            <a:endParaRPr lang="en-GB" dirty="0"/>
          </a:p>
          <a:p>
            <a:r>
              <a:rPr lang="en-GB" dirty="0"/>
              <a:t>Essential to get support</a:t>
            </a:r>
          </a:p>
          <a:p>
            <a:endParaRPr lang="en-GB" dirty="0"/>
          </a:p>
          <a:p>
            <a:r>
              <a:rPr lang="en-GB" dirty="0"/>
              <a:t>If nothing else, personal vindication</a:t>
            </a:r>
          </a:p>
          <a:p>
            <a:endParaRPr lang="en-GB" dirty="0"/>
          </a:p>
          <a:p>
            <a:r>
              <a:rPr lang="en-GB" dirty="0"/>
              <a:t>Can discuss with Hospital Staff Committee, Local Negotiating Committee, and the law (easier than you think</a:t>
            </a:r>
            <a:r>
              <a:rPr lang="en-GB" dirty="0" smtClean="0"/>
              <a:t>)</a:t>
            </a:r>
            <a:endParaRPr lang="en-GB" dirty="0"/>
          </a:p>
        </p:txBody>
      </p:sp>
    </p:spTree>
    <p:extLst>
      <p:ext uri="{BB962C8B-B14F-4D97-AF65-F5344CB8AC3E}">
        <p14:creationId xmlns:p14="http://schemas.microsoft.com/office/powerpoint/2010/main" val="2131421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You a Bully?</a:t>
            </a:r>
            <a:endParaRPr lang="en-GB" dirty="0"/>
          </a:p>
        </p:txBody>
      </p:sp>
      <p:sp>
        <p:nvSpPr>
          <p:cNvPr id="3" name="Content Placeholder 2"/>
          <p:cNvSpPr>
            <a:spLocks noGrp="1"/>
          </p:cNvSpPr>
          <p:nvPr>
            <p:ph idx="1"/>
          </p:nvPr>
        </p:nvSpPr>
        <p:spPr/>
        <p:txBody>
          <a:bodyPr/>
          <a:lstStyle/>
          <a:p>
            <a:pPr marL="0" indent="0">
              <a:buNone/>
            </a:pPr>
            <a:r>
              <a:rPr lang="en-GB" dirty="0"/>
              <a:t>Ask yourself the question</a:t>
            </a:r>
            <a:r>
              <a:rPr lang="en-GB" dirty="0" smtClean="0"/>
              <a:t>…</a:t>
            </a:r>
            <a:endParaRPr lang="en-GB" dirty="0"/>
          </a:p>
          <a:p>
            <a:pPr marL="0" indent="0">
              <a:buNone/>
            </a:pPr>
            <a:r>
              <a:rPr lang="en-GB" dirty="0"/>
              <a:t>If the answer is </a:t>
            </a:r>
            <a:r>
              <a:rPr lang="en-GB" dirty="0" smtClean="0"/>
              <a:t>yes:</a:t>
            </a:r>
            <a:endParaRPr lang="en-GB" dirty="0"/>
          </a:p>
          <a:p>
            <a:endParaRPr lang="en-GB" dirty="0"/>
          </a:p>
          <a:p>
            <a:r>
              <a:rPr lang="en-GB" dirty="0"/>
              <a:t>	Complete the </a:t>
            </a:r>
            <a:r>
              <a:rPr lang="en-GB" dirty="0" err="1" smtClean="0"/>
              <a:t>eModule</a:t>
            </a:r>
            <a:endParaRPr lang="en-GB" dirty="0"/>
          </a:p>
          <a:p>
            <a:r>
              <a:rPr lang="en-GB" dirty="0"/>
              <a:t>	Discuss with colleagues</a:t>
            </a:r>
          </a:p>
          <a:p>
            <a:r>
              <a:rPr lang="en-GB" dirty="0"/>
              <a:t>	Apologise</a:t>
            </a:r>
          </a:p>
          <a:p>
            <a:pPr marL="0" indent="0">
              <a:buNone/>
            </a:pPr>
            <a:endParaRPr lang="en-GB" dirty="0"/>
          </a:p>
          <a:p>
            <a:r>
              <a:rPr lang="en-GB" dirty="0"/>
              <a:t>No surgeon is beyond redemption – we want you to change</a:t>
            </a:r>
          </a:p>
          <a:p>
            <a:endParaRPr lang="en-GB" dirty="0"/>
          </a:p>
        </p:txBody>
      </p:sp>
    </p:spTree>
    <p:extLst>
      <p:ext uri="{BB962C8B-B14F-4D97-AF65-F5344CB8AC3E}">
        <p14:creationId xmlns:p14="http://schemas.microsoft.com/office/powerpoint/2010/main" val="372569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Tipping Points</a:t>
            </a:r>
            <a:endParaRPr lang="en-GB" dirty="0"/>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7954" y="795869"/>
            <a:ext cx="1672692" cy="170879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53" y="2570177"/>
            <a:ext cx="3078489" cy="19662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1706" y="795868"/>
            <a:ext cx="3712584" cy="170879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4920" y="2570177"/>
            <a:ext cx="3367937" cy="1872613"/>
          </a:xfrm>
          <a:prstGeom prst="rect">
            <a:avLst/>
          </a:prstGeom>
        </p:spPr>
      </p:pic>
    </p:spTree>
    <p:extLst>
      <p:ext uri="{BB962C8B-B14F-4D97-AF65-F5344CB8AC3E}">
        <p14:creationId xmlns:p14="http://schemas.microsoft.com/office/powerpoint/2010/main" val="216728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the RCSEd</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839495"/>
            <a:ext cx="7349415" cy="536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342129"/>
            <a:ext cx="8037627" cy="7080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2050161"/>
            <a:ext cx="7525794" cy="2312759"/>
          </a:xfrm>
          <a:prstGeom prst="rect">
            <a:avLst/>
          </a:prstGeom>
        </p:spPr>
      </p:pic>
    </p:spTree>
    <p:extLst>
      <p:ext uri="{BB962C8B-B14F-4D97-AF65-F5344CB8AC3E}">
        <p14:creationId xmlns:p14="http://schemas.microsoft.com/office/powerpoint/2010/main" val="2161612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p:txBody>
          <a:bodyPr/>
          <a:lstStyle/>
          <a:p>
            <a:r>
              <a:rPr lang="en-GB" dirty="0" smtClean="0"/>
              <a:t>Bullying and undermining behaviour is never acceptable</a:t>
            </a:r>
          </a:p>
          <a:p>
            <a:endParaRPr lang="en-GB" dirty="0" smtClean="0"/>
          </a:p>
          <a:p>
            <a:r>
              <a:rPr lang="en-GB" dirty="0" smtClean="0"/>
              <a:t>It threatens patient safety </a:t>
            </a:r>
          </a:p>
          <a:p>
            <a:endParaRPr lang="en-GB" dirty="0" smtClean="0"/>
          </a:p>
          <a:p>
            <a:r>
              <a:rPr lang="en-GB" dirty="0" smtClean="0"/>
              <a:t>It is not part of surgery</a:t>
            </a:r>
          </a:p>
          <a:p>
            <a:endParaRPr lang="en-GB" dirty="0" smtClean="0"/>
          </a:p>
          <a:p>
            <a:r>
              <a:rPr lang="en-GB" dirty="0" smtClean="0"/>
              <a:t>Report it properly – follow our guidance</a:t>
            </a:r>
          </a:p>
          <a:p>
            <a:endParaRPr lang="en-GB" dirty="0" smtClean="0"/>
          </a:p>
          <a:p>
            <a:r>
              <a:rPr lang="en-GB" dirty="0" smtClean="0"/>
              <a:t>RCSEd will lead a culture change</a:t>
            </a:r>
            <a:endParaRPr lang="en-GB" dirty="0"/>
          </a:p>
        </p:txBody>
      </p:sp>
    </p:spTree>
    <p:extLst>
      <p:ext uri="{BB962C8B-B14F-4D97-AF65-F5344CB8AC3E}">
        <p14:creationId xmlns:p14="http://schemas.microsoft.com/office/powerpoint/2010/main" val="337963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a:xfrm>
            <a:off x="628650" y="1240076"/>
            <a:ext cx="7886700" cy="3077923"/>
          </a:xfrm>
        </p:spPr>
        <p:txBody>
          <a:bodyPr/>
          <a:lstStyle/>
          <a:p>
            <a:pPr marL="0" indent="0">
              <a:buNone/>
            </a:pPr>
            <a:r>
              <a:rPr lang="en-GB" dirty="0" smtClean="0"/>
              <a:t>GMC</a:t>
            </a:r>
          </a:p>
          <a:p>
            <a:r>
              <a:rPr lang="en-GB" dirty="0"/>
              <a:t>‘Undermining is behaviour that subverts, weakens or wears away confidence</a:t>
            </a:r>
            <a:r>
              <a:rPr lang="en-GB" dirty="0" smtClean="0"/>
              <a:t>’</a:t>
            </a:r>
          </a:p>
          <a:p>
            <a:r>
              <a:rPr lang="en-GB" dirty="0"/>
              <a:t>‘Bullying is behaviour that hurts or frightens someone who is less powerful, often forcing them to do something they do not want to do’</a:t>
            </a:r>
          </a:p>
          <a:p>
            <a:endParaRPr lang="en-GB" dirty="0" smtClean="0"/>
          </a:p>
          <a:p>
            <a:pPr marL="0" indent="0">
              <a:buNone/>
            </a:pPr>
            <a:r>
              <a:rPr lang="en-GB" dirty="0" smtClean="0"/>
              <a:t>ACAS</a:t>
            </a:r>
          </a:p>
          <a:p>
            <a:r>
              <a:rPr lang="en-GB" dirty="0"/>
              <a:t>‘Victimisation is retaliatory action by an employer against an employee who has made or supported a complaint of discrimination</a:t>
            </a:r>
            <a:r>
              <a:rPr lang="en-GB" dirty="0" smtClean="0"/>
              <a:t>’</a:t>
            </a:r>
          </a:p>
          <a:p>
            <a:endParaRPr lang="en-GB" dirty="0"/>
          </a:p>
          <a:p>
            <a:endParaRPr lang="en-GB" dirty="0"/>
          </a:p>
        </p:txBody>
      </p:sp>
    </p:spTree>
    <p:extLst>
      <p:ext uri="{BB962C8B-B14F-4D97-AF65-F5344CB8AC3E}">
        <p14:creationId xmlns:p14="http://schemas.microsoft.com/office/powerpoint/2010/main" val="294218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Undermining</a:t>
            </a:r>
            <a:endParaRPr lang="en-GB" dirty="0"/>
          </a:p>
        </p:txBody>
      </p:sp>
      <p:sp>
        <p:nvSpPr>
          <p:cNvPr id="3" name="Content Placeholder 2"/>
          <p:cNvSpPr>
            <a:spLocks noGrp="1"/>
          </p:cNvSpPr>
          <p:nvPr>
            <p:ph idx="1"/>
          </p:nvPr>
        </p:nvSpPr>
        <p:spPr/>
        <p:txBody>
          <a:bodyPr>
            <a:normAutofit lnSpcReduction="10000"/>
          </a:bodyPr>
          <a:lstStyle/>
          <a:p>
            <a:r>
              <a:rPr lang="en-GB" dirty="0"/>
              <a:t>Public comments:</a:t>
            </a:r>
          </a:p>
          <a:p>
            <a:pPr lvl="1"/>
            <a:r>
              <a:rPr lang="en-GB" dirty="0" smtClean="0"/>
              <a:t>laziness</a:t>
            </a:r>
            <a:endParaRPr lang="en-GB" dirty="0"/>
          </a:p>
          <a:p>
            <a:pPr lvl="1"/>
            <a:r>
              <a:rPr lang="en-GB" dirty="0" smtClean="0"/>
              <a:t>incompetence</a:t>
            </a:r>
            <a:endParaRPr lang="en-GB" dirty="0"/>
          </a:p>
          <a:p>
            <a:pPr lvl="1"/>
            <a:r>
              <a:rPr lang="en-GB" dirty="0" smtClean="0"/>
              <a:t>belittling</a:t>
            </a:r>
            <a:endParaRPr lang="en-GB" dirty="0"/>
          </a:p>
          <a:p>
            <a:endParaRPr lang="en-GB" dirty="0"/>
          </a:p>
          <a:p>
            <a:r>
              <a:rPr lang="en-GB" dirty="0"/>
              <a:t>Preventing access to leave, training, opportunity</a:t>
            </a:r>
          </a:p>
          <a:p>
            <a:endParaRPr lang="en-GB" dirty="0"/>
          </a:p>
          <a:p>
            <a:r>
              <a:rPr lang="en-GB" dirty="0"/>
              <a:t>Applying excessive pressure, setting impossible deadlines</a:t>
            </a:r>
          </a:p>
          <a:p>
            <a:endParaRPr lang="en-GB" dirty="0"/>
          </a:p>
          <a:p>
            <a:r>
              <a:rPr lang="en-GB" dirty="0"/>
              <a:t>Removing responsibility, failing to give credit, frequent reminders </a:t>
            </a:r>
            <a:r>
              <a:rPr lang="en-GB" dirty="0" smtClean="0"/>
              <a:t>of failure </a:t>
            </a:r>
            <a:r>
              <a:rPr lang="en-GB" dirty="0"/>
              <a:t>/ poor performance</a:t>
            </a:r>
          </a:p>
          <a:p>
            <a:endParaRPr lang="en-GB" dirty="0"/>
          </a:p>
        </p:txBody>
      </p:sp>
    </p:spTree>
    <p:extLst>
      <p:ext uri="{BB962C8B-B14F-4D97-AF65-F5344CB8AC3E}">
        <p14:creationId xmlns:p14="http://schemas.microsoft.com/office/powerpoint/2010/main" val="111623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Bullying</a:t>
            </a:r>
            <a:endParaRPr lang="en-GB" dirty="0"/>
          </a:p>
        </p:txBody>
      </p:sp>
      <p:sp>
        <p:nvSpPr>
          <p:cNvPr id="3" name="Content Placeholder 2"/>
          <p:cNvSpPr>
            <a:spLocks noGrp="1"/>
          </p:cNvSpPr>
          <p:nvPr>
            <p:ph idx="1"/>
          </p:nvPr>
        </p:nvSpPr>
        <p:spPr/>
        <p:txBody>
          <a:bodyPr/>
          <a:lstStyle/>
          <a:p>
            <a:r>
              <a:rPr lang="en-GB" dirty="0"/>
              <a:t>Aggressive behaviour, shouting, threatening, physical </a:t>
            </a:r>
            <a:r>
              <a:rPr lang="en-GB" dirty="0" smtClean="0"/>
              <a:t>and/or </a:t>
            </a:r>
            <a:r>
              <a:rPr lang="en-GB" dirty="0"/>
              <a:t>sexual intimidation</a:t>
            </a:r>
          </a:p>
          <a:p>
            <a:endParaRPr lang="en-GB" dirty="0"/>
          </a:p>
          <a:p>
            <a:r>
              <a:rPr lang="en-GB" dirty="0"/>
              <a:t>Humiliating colleagues in front of staff, patients</a:t>
            </a:r>
          </a:p>
          <a:p>
            <a:endParaRPr lang="en-GB" dirty="0"/>
          </a:p>
          <a:p>
            <a:r>
              <a:rPr lang="en-GB" dirty="0"/>
              <a:t>Aggressive communication (verbal or electronic)</a:t>
            </a:r>
          </a:p>
          <a:p>
            <a:endParaRPr lang="en-GB" dirty="0"/>
          </a:p>
          <a:p>
            <a:r>
              <a:rPr lang="en-GB" dirty="0"/>
              <a:t>Spreading malicious rumours</a:t>
            </a:r>
          </a:p>
          <a:p>
            <a:endParaRPr lang="en-GB" dirty="0"/>
          </a:p>
          <a:p>
            <a:r>
              <a:rPr lang="en-GB" dirty="0"/>
              <a:t>Threats to limit career </a:t>
            </a:r>
            <a:r>
              <a:rPr lang="en-GB" dirty="0" smtClean="0"/>
              <a:t>progression</a:t>
            </a:r>
            <a:endParaRPr lang="en-GB" dirty="0"/>
          </a:p>
        </p:txBody>
      </p:sp>
    </p:spTree>
    <p:extLst>
      <p:ext uri="{BB962C8B-B14F-4D97-AF65-F5344CB8AC3E}">
        <p14:creationId xmlns:p14="http://schemas.microsoft.com/office/powerpoint/2010/main" val="420771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Victimisation</a:t>
            </a:r>
            <a:endParaRPr lang="en-GB" dirty="0"/>
          </a:p>
        </p:txBody>
      </p:sp>
      <p:sp>
        <p:nvSpPr>
          <p:cNvPr id="3" name="Content Placeholder 2"/>
          <p:cNvSpPr>
            <a:spLocks noGrp="1"/>
          </p:cNvSpPr>
          <p:nvPr>
            <p:ph idx="1"/>
          </p:nvPr>
        </p:nvSpPr>
        <p:spPr/>
        <p:txBody>
          <a:bodyPr/>
          <a:lstStyle/>
          <a:p>
            <a:r>
              <a:rPr lang="en-GB" dirty="0"/>
              <a:t>Excluding an employee from work-related activities</a:t>
            </a:r>
          </a:p>
          <a:p>
            <a:endParaRPr lang="en-GB" dirty="0"/>
          </a:p>
          <a:p>
            <a:r>
              <a:rPr lang="en-GB" dirty="0"/>
              <a:t>Denying promotion</a:t>
            </a:r>
          </a:p>
          <a:p>
            <a:endParaRPr lang="en-GB" dirty="0"/>
          </a:p>
          <a:p>
            <a:r>
              <a:rPr lang="en-GB" dirty="0"/>
              <a:t>False allegations</a:t>
            </a:r>
          </a:p>
          <a:p>
            <a:endParaRPr lang="en-GB" dirty="0"/>
          </a:p>
          <a:p>
            <a:r>
              <a:rPr lang="en-GB" dirty="0"/>
              <a:t>Dismissal</a:t>
            </a:r>
          </a:p>
          <a:p>
            <a:endParaRPr lang="en-GB" dirty="0"/>
          </a:p>
          <a:p>
            <a:r>
              <a:rPr lang="en-GB" dirty="0"/>
              <a:t>Threats to do any of the </a:t>
            </a:r>
            <a:r>
              <a:rPr lang="en-GB" dirty="0" smtClean="0"/>
              <a:t>above</a:t>
            </a:r>
            <a:endParaRPr lang="en-GB" dirty="0"/>
          </a:p>
        </p:txBody>
      </p:sp>
    </p:spTree>
    <p:extLst>
      <p:ext uri="{BB962C8B-B14F-4D97-AF65-F5344CB8AC3E}">
        <p14:creationId xmlns:p14="http://schemas.microsoft.com/office/powerpoint/2010/main" val="317523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Bullying in the NHS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53136358"/>
              </p:ext>
            </p:extLst>
          </p:nvPr>
        </p:nvGraphicFramePr>
        <p:xfrm>
          <a:off x="1617423" y="1008810"/>
          <a:ext cx="5909154" cy="3300854"/>
        </p:xfrm>
        <a:graphic>
          <a:graphicData uri="http://schemas.openxmlformats.org/drawingml/2006/table">
            <a:tbl>
              <a:tblPr firstRow="1" bandRow="1">
                <a:tableStyleId>{5C22544A-7EE6-4342-B048-85BDC9FD1C3A}</a:tableStyleId>
              </a:tblPr>
              <a:tblGrid>
                <a:gridCol w="1160641">
                  <a:extLst>
                    <a:ext uri="{9D8B030D-6E8A-4147-A177-3AD203B41FA5}">
                      <a16:colId xmlns:a16="http://schemas.microsoft.com/office/drawing/2014/main" xmlns="" val="20000"/>
                    </a:ext>
                  </a:extLst>
                </a:gridCol>
                <a:gridCol w="1173482">
                  <a:extLst>
                    <a:ext uri="{9D8B030D-6E8A-4147-A177-3AD203B41FA5}">
                      <a16:colId xmlns:a16="http://schemas.microsoft.com/office/drawing/2014/main" xmlns="" val="20001"/>
                    </a:ext>
                  </a:extLst>
                </a:gridCol>
                <a:gridCol w="1189201">
                  <a:extLst>
                    <a:ext uri="{9D8B030D-6E8A-4147-A177-3AD203B41FA5}">
                      <a16:colId xmlns:a16="http://schemas.microsoft.com/office/drawing/2014/main" xmlns="" val="20002"/>
                    </a:ext>
                  </a:extLst>
                </a:gridCol>
                <a:gridCol w="1344314">
                  <a:extLst>
                    <a:ext uri="{9D8B030D-6E8A-4147-A177-3AD203B41FA5}">
                      <a16:colId xmlns:a16="http://schemas.microsoft.com/office/drawing/2014/main" xmlns="" val="20003"/>
                    </a:ext>
                  </a:extLst>
                </a:gridCol>
                <a:gridCol w="1041516">
                  <a:extLst>
                    <a:ext uri="{9D8B030D-6E8A-4147-A177-3AD203B41FA5}">
                      <a16:colId xmlns:a16="http://schemas.microsoft.com/office/drawing/2014/main" xmlns="" val="20004"/>
                    </a:ext>
                  </a:extLst>
                </a:gridCol>
              </a:tblGrid>
              <a:tr h="656573">
                <a:tc>
                  <a:txBody>
                    <a:bodyPr/>
                    <a:lstStyle/>
                    <a:p>
                      <a:pPr algn="ctr"/>
                      <a:r>
                        <a:rPr lang="en-GB" sz="1300" dirty="0" smtClean="0"/>
                        <a:t>Source</a:t>
                      </a:r>
                      <a:endParaRPr lang="en-GB" sz="1300" dirty="0"/>
                    </a:p>
                  </a:txBody>
                  <a:tcPr marL="65657" marR="65657" marT="32828" marB="32828" anchor="ctr"/>
                </a:tc>
                <a:tc>
                  <a:txBody>
                    <a:bodyPr/>
                    <a:lstStyle/>
                    <a:p>
                      <a:pPr algn="ctr"/>
                      <a:r>
                        <a:rPr lang="en-GB" sz="1300" dirty="0" smtClean="0"/>
                        <a:t>N,</a:t>
                      </a:r>
                    </a:p>
                    <a:p>
                      <a:pPr algn="ctr"/>
                      <a:r>
                        <a:rPr lang="en-GB" sz="1300" dirty="0" smtClean="0"/>
                        <a:t>Participant</a:t>
                      </a:r>
                      <a:r>
                        <a:rPr lang="en-GB" sz="1300" baseline="0" dirty="0" smtClean="0"/>
                        <a:t> type</a:t>
                      </a:r>
                      <a:r>
                        <a:rPr lang="en-GB" sz="1300" dirty="0" smtClean="0"/>
                        <a:t> </a:t>
                      </a:r>
                      <a:endParaRPr lang="en-GB" sz="1300" dirty="0"/>
                    </a:p>
                  </a:txBody>
                  <a:tcPr marL="65657" marR="65657" marT="32828" marB="32828"/>
                </a:tc>
                <a:tc>
                  <a:txBody>
                    <a:bodyPr/>
                    <a:lstStyle/>
                    <a:p>
                      <a:pPr algn="ctr"/>
                      <a:r>
                        <a:rPr lang="en-GB" sz="1300" dirty="0" smtClean="0"/>
                        <a:t>Perceive</a:t>
                      </a:r>
                      <a:r>
                        <a:rPr lang="en-GB" sz="1300" baseline="0" dirty="0" smtClean="0"/>
                        <a:t> they have been bullied</a:t>
                      </a:r>
                      <a:endParaRPr lang="en-GB" sz="1300" dirty="0"/>
                    </a:p>
                  </a:txBody>
                  <a:tcPr marL="65657" marR="65657" marT="32828" marB="32828"/>
                </a:tc>
                <a:tc>
                  <a:txBody>
                    <a:bodyPr/>
                    <a:lstStyle/>
                    <a:p>
                      <a:pPr algn="ctr"/>
                      <a:r>
                        <a:rPr lang="en-GB" sz="1300" dirty="0" smtClean="0"/>
                        <a:t>Have witnessed bullying of a colleague</a:t>
                      </a:r>
                      <a:endParaRPr lang="en-GB" sz="1300" dirty="0"/>
                    </a:p>
                  </a:txBody>
                  <a:tcPr marL="65657" marR="65657" marT="32828" marB="32828"/>
                </a:tc>
                <a:tc>
                  <a:txBody>
                    <a:bodyPr/>
                    <a:lstStyle/>
                    <a:p>
                      <a:pPr algn="ctr"/>
                      <a:r>
                        <a:rPr lang="en-GB" sz="1300" dirty="0" smtClean="0"/>
                        <a:t>Felt</a:t>
                      </a:r>
                      <a:r>
                        <a:rPr lang="en-GB" sz="1300" baseline="0" dirty="0" smtClean="0"/>
                        <a:t> able to report bullying</a:t>
                      </a:r>
                      <a:endParaRPr lang="en-GB" sz="1300" dirty="0"/>
                    </a:p>
                  </a:txBody>
                  <a:tcPr marL="65657" marR="65657" marT="32828" marB="32828"/>
                </a:tc>
                <a:extLst>
                  <a:ext uri="{0D108BD9-81ED-4DB2-BD59-A6C34878D82A}">
                    <a16:rowId xmlns:a16="http://schemas.microsoft.com/office/drawing/2014/main" xmlns="" val="10000"/>
                  </a:ext>
                </a:extLst>
              </a:tr>
              <a:tr h="651149">
                <a:tc>
                  <a:txBody>
                    <a:bodyPr/>
                    <a:lstStyle/>
                    <a:p>
                      <a:r>
                        <a:rPr lang="en-GB" sz="1300" dirty="0" smtClean="0"/>
                        <a:t>GMC</a:t>
                      </a:r>
                      <a:r>
                        <a:rPr lang="en-GB" sz="1300" baseline="0" dirty="0" smtClean="0"/>
                        <a:t> (2014)</a:t>
                      </a:r>
                    </a:p>
                    <a:p>
                      <a:endParaRPr lang="en-GB" sz="1300" baseline="0" dirty="0" smtClean="0"/>
                    </a:p>
                  </a:txBody>
                  <a:tcPr marL="65657" marR="65657" marT="32828" marB="32828"/>
                </a:tc>
                <a:tc>
                  <a:txBody>
                    <a:bodyPr/>
                    <a:lstStyle/>
                    <a:p>
                      <a:pPr algn="ctr"/>
                      <a:r>
                        <a:rPr lang="en-GB" sz="1300" dirty="0" smtClean="0"/>
                        <a:t>53,077</a:t>
                      </a:r>
                    </a:p>
                    <a:p>
                      <a:pPr algn="ctr"/>
                      <a:r>
                        <a:rPr lang="en-GB" sz="1300" dirty="0" smtClean="0"/>
                        <a:t>Trainee</a:t>
                      </a:r>
                      <a:r>
                        <a:rPr lang="en-GB" sz="1300" baseline="0" dirty="0" smtClean="0"/>
                        <a:t> </a:t>
                      </a:r>
                      <a:r>
                        <a:rPr lang="en-GB" sz="1300" baseline="0" dirty="0" smtClean="0"/>
                        <a:t>doctors</a:t>
                      </a:r>
                    </a:p>
                    <a:p>
                      <a:pPr algn="ctr"/>
                      <a:r>
                        <a:rPr lang="en-GB" sz="1300" baseline="0" dirty="0" smtClean="0"/>
                        <a:t>(all specialties)</a:t>
                      </a:r>
                      <a:endParaRPr lang="en-GB" sz="1300" dirty="0"/>
                    </a:p>
                  </a:txBody>
                  <a:tcPr marL="65657" marR="65657" marT="32828" marB="32828"/>
                </a:tc>
                <a:tc>
                  <a:txBody>
                    <a:bodyPr/>
                    <a:lstStyle/>
                    <a:p>
                      <a:pPr algn="ctr"/>
                      <a:r>
                        <a:rPr lang="en-GB" sz="1300" dirty="0" smtClean="0"/>
                        <a:t>4,246 </a:t>
                      </a:r>
                    </a:p>
                    <a:p>
                      <a:pPr algn="ctr"/>
                      <a:r>
                        <a:rPr lang="en-GB" sz="1300" dirty="0" smtClean="0"/>
                        <a:t>(8.0%)</a:t>
                      </a:r>
                      <a:endParaRPr lang="en-GB" sz="1300" dirty="0"/>
                    </a:p>
                  </a:txBody>
                  <a:tcPr marL="65657" marR="65657" marT="32828" marB="32828"/>
                </a:tc>
                <a:tc>
                  <a:txBody>
                    <a:bodyPr/>
                    <a:lstStyle/>
                    <a:p>
                      <a:pPr algn="ctr"/>
                      <a:r>
                        <a:rPr lang="en-GB" sz="1300" dirty="0" smtClean="0"/>
                        <a:t>7,272</a:t>
                      </a:r>
                    </a:p>
                    <a:p>
                      <a:pPr algn="ctr"/>
                      <a:r>
                        <a:rPr lang="en-GB" sz="1300" dirty="0" smtClean="0"/>
                        <a:t>(13.7%)</a:t>
                      </a:r>
                      <a:endParaRPr lang="en-GB" sz="1300" dirty="0"/>
                    </a:p>
                  </a:txBody>
                  <a:tcPr marL="65657" marR="65657" marT="32828" marB="32828"/>
                </a:tc>
                <a:tc>
                  <a:txBody>
                    <a:bodyPr/>
                    <a:lstStyle/>
                    <a:p>
                      <a:pPr algn="ctr"/>
                      <a:r>
                        <a:rPr lang="en-GB" sz="1300" dirty="0" smtClean="0"/>
                        <a:t>531</a:t>
                      </a:r>
                    </a:p>
                    <a:p>
                      <a:pPr algn="ctr"/>
                      <a:r>
                        <a:rPr lang="en-GB" sz="1300" dirty="0" smtClean="0"/>
                        <a:t>(1.0%)</a:t>
                      </a:r>
                      <a:endParaRPr lang="en-GB" sz="1300" dirty="0"/>
                    </a:p>
                  </a:txBody>
                  <a:tcPr marL="65657" marR="65657" marT="32828" marB="32828"/>
                </a:tc>
                <a:extLst>
                  <a:ext uri="{0D108BD9-81ED-4DB2-BD59-A6C34878D82A}">
                    <a16:rowId xmlns:a16="http://schemas.microsoft.com/office/drawing/2014/main" xmlns="" val="10001"/>
                  </a:ext>
                </a:extLst>
              </a:tr>
              <a:tr h="1050516">
                <a:tc>
                  <a:txBody>
                    <a:bodyPr/>
                    <a:lstStyle/>
                    <a:p>
                      <a:r>
                        <a:rPr lang="en-GB" sz="1300" dirty="0" smtClean="0"/>
                        <a:t>Carter et al.</a:t>
                      </a:r>
                      <a:r>
                        <a:rPr lang="en-GB" sz="1300" baseline="0" dirty="0" smtClean="0"/>
                        <a:t> 2015</a:t>
                      </a:r>
                    </a:p>
                    <a:p>
                      <a:r>
                        <a:rPr lang="en-GB" sz="1300" baseline="0" dirty="0" smtClean="0"/>
                        <a:t>BMJ Open</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t>3(6):</a:t>
                      </a:r>
                      <a:r>
                        <a:rPr lang="en-US" sz="1300" kern="1200" dirty="0" smtClean="0">
                          <a:solidFill>
                            <a:schemeClr val="dk1"/>
                          </a:solidFill>
                          <a:effectLst/>
                          <a:latin typeface="+mn-lt"/>
                          <a:ea typeface="+mn-ea"/>
                          <a:cs typeface="+mn-cs"/>
                        </a:rPr>
                        <a:t>e002628</a:t>
                      </a:r>
                    </a:p>
                    <a:p>
                      <a:endParaRPr lang="en-GB" sz="1300" dirty="0"/>
                    </a:p>
                  </a:txBody>
                  <a:tcPr marL="65657" marR="65657" marT="32828" marB="32828"/>
                </a:tc>
                <a:tc>
                  <a:txBody>
                    <a:bodyPr/>
                    <a:lstStyle/>
                    <a:p>
                      <a:pPr algn="ctr"/>
                      <a:r>
                        <a:rPr lang="en-GB" sz="1300" dirty="0" smtClean="0"/>
                        <a:t>2,950</a:t>
                      </a:r>
                    </a:p>
                    <a:p>
                      <a:pPr algn="ctr"/>
                      <a:r>
                        <a:rPr lang="en-GB" sz="1300" baseline="0" dirty="0" smtClean="0"/>
                        <a:t>NHS medical and non-medical staff</a:t>
                      </a:r>
                      <a:r>
                        <a:rPr lang="en-GB" sz="1300" dirty="0" smtClean="0"/>
                        <a:t> </a:t>
                      </a:r>
                      <a:endParaRPr lang="en-GB" sz="1300" dirty="0"/>
                    </a:p>
                  </a:txBody>
                  <a:tcPr marL="65657" marR="65657" marT="32828" marB="32828"/>
                </a:tc>
                <a:tc>
                  <a:txBody>
                    <a:bodyPr/>
                    <a:lstStyle/>
                    <a:p>
                      <a:pPr algn="ctr"/>
                      <a:r>
                        <a:rPr lang="en-GB" sz="1300" dirty="0" smtClean="0"/>
                        <a:t>590</a:t>
                      </a:r>
                    </a:p>
                    <a:p>
                      <a:pPr algn="ctr"/>
                      <a:r>
                        <a:rPr lang="en-GB" sz="1300" dirty="0" smtClean="0"/>
                        <a:t>(20.0%)</a:t>
                      </a:r>
                      <a:endParaRPr lang="en-GB" sz="1300" dirty="0"/>
                    </a:p>
                  </a:txBody>
                  <a:tcPr marL="65657" marR="65657" marT="32828" marB="32828"/>
                </a:tc>
                <a:tc>
                  <a:txBody>
                    <a:bodyPr/>
                    <a:lstStyle/>
                    <a:p>
                      <a:pPr algn="ctr"/>
                      <a:r>
                        <a:rPr lang="en-GB" sz="1300" dirty="0" smtClean="0"/>
                        <a:t>1,269</a:t>
                      </a:r>
                    </a:p>
                    <a:p>
                      <a:pPr algn="ctr"/>
                      <a:r>
                        <a:rPr lang="en-GB" sz="1300" dirty="0" smtClean="0"/>
                        <a:t>(43.0%)</a:t>
                      </a:r>
                      <a:endParaRPr lang="en-GB" sz="1300" dirty="0"/>
                    </a:p>
                  </a:txBody>
                  <a:tcPr marL="65657" marR="65657" marT="32828" marB="32828"/>
                </a:tc>
                <a:tc>
                  <a:txBody>
                    <a:bodyPr/>
                    <a:lstStyle/>
                    <a:p>
                      <a:pPr algn="ctr"/>
                      <a:r>
                        <a:rPr lang="en-GB" sz="1300" dirty="0" smtClean="0"/>
                        <a:t>80-422</a:t>
                      </a:r>
                    </a:p>
                    <a:p>
                      <a:pPr algn="ctr"/>
                      <a:r>
                        <a:rPr lang="en-GB" sz="1300" dirty="0" smtClean="0"/>
                        <a:t>(2.7-14.3%)*</a:t>
                      </a:r>
                      <a:endParaRPr lang="en-GB" sz="1300" dirty="0"/>
                    </a:p>
                  </a:txBody>
                  <a:tcPr marL="65657" marR="65657" marT="32828" marB="32828"/>
                </a:tc>
                <a:extLst>
                  <a:ext uri="{0D108BD9-81ED-4DB2-BD59-A6C34878D82A}">
                    <a16:rowId xmlns:a16="http://schemas.microsoft.com/office/drawing/2014/main" xmlns="" val="10002"/>
                  </a:ext>
                </a:extLst>
              </a:tr>
              <a:tr h="924566">
                <a:tc>
                  <a:txBody>
                    <a:bodyPr/>
                    <a:lstStyle/>
                    <a:p>
                      <a:r>
                        <a:rPr lang="en-GB" sz="1300" dirty="0" err="1" smtClean="0"/>
                        <a:t>RCSEd</a:t>
                      </a:r>
                      <a:r>
                        <a:rPr lang="en-GB" sz="1300" baseline="0" dirty="0" smtClean="0"/>
                        <a:t> (2015)</a:t>
                      </a:r>
                      <a:endParaRPr lang="en-GB" sz="1300" dirty="0"/>
                    </a:p>
                  </a:txBody>
                  <a:tcPr marL="65657" marR="65657" marT="32828" marB="32828"/>
                </a:tc>
                <a:tc>
                  <a:txBody>
                    <a:bodyPr/>
                    <a:lstStyle/>
                    <a:p>
                      <a:pPr algn="ctr"/>
                      <a:r>
                        <a:rPr lang="en-GB" sz="1300" dirty="0" smtClean="0"/>
                        <a:t>1,049</a:t>
                      </a:r>
                    </a:p>
                    <a:p>
                      <a:pPr algn="ctr"/>
                      <a:r>
                        <a:rPr lang="en-GB" sz="1300" dirty="0" smtClean="0"/>
                        <a:t>Members</a:t>
                      </a:r>
                      <a:r>
                        <a:rPr lang="en-GB" sz="1300" baseline="0" dirty="0" smtClean="0"/>
                        <a:t> and Fellows</a:t>
                      </a:r>
                      <a:endParaRPr lang="en-GB" sz="1300" dirty="0"/>
                    </a:p>
                  </a:txBody>
                  <a:tcPr marL="65657" marR="65657" marT="32828" marB="32828"/>
                </a:tc>
                <a:tc>
                  <a:txBody>
                    <a:bodyPr/>
                    <a:lstStyle/>
                    <a:p>
                      <a:pPr algn="ctr"/>
                      <a:r>
                        <a:rPr lang="en-GB" sz="1300" dirty="0" smtClean="0"/>
                        <a:t>357</a:t>
                      </a:r>
                    </a:p>
                    <a:p>
                      <a:pPr algn="ctr"/>
                      <a:r>
                        <a:rPr lang="en-GB" sz="1300" dirty="0" smtClean="0"/>
                        <a:t>(34%)</a:t>
                      </a:r>
                      <a:endParaRPr lang="en-GB" sz="1300" dirty="0"/>
                    </a:p>
                  </a:txBody>
                  <a:tcPr marL="65657" marR="65657" marT="32828" marB="32828"/>
                </a:tc>
                <a:tc>
                  <a:txBody>
                    <a:bodyPr/>
                    <a:lstStyle/>
                    <a:p>
                      <a:pPr algn="ctr"/>
                      <a:r>
                        <a:rPr lang="en-GB" sz="1300" dirty="0" smtClean="0"/>
                        <a:t>388</a:t>
                      </a:r>
                    </a:p>
                    <a:p>
                      <a:pPr algn="ctr"/>
                      <a:r>
                        <a:rPr lang="en-GB" sz="1300" dirty="0" smtClean="0"/>
                        <a:t>(37%)</a:t>
                      </a:r>
                      <a:endParaRPr lang="en-GB" sz="1300" dirty="0"/>
                    </a:p>
                  </a:txBody>
                  <a:tcPr marL="65657" marR="65657" marT="32828" marB="32828"/>
                </a:tc>
                <a:tc>
                  <a:txBody>
                    <a:bodyPr/>
                    <a:lstStyle/>
                    <a:p>
                      <a:pPr algn="ctr"/>
                      <a:r>
                        <a:rPr lang="en-GB" sz="1300" dirty="0" smtClean="0"/>
                        <a:t>346</a:t>
                      </a:r>
                    </a:p>
                    <a:p>
                      <a:pPr algn="ctr"/>
                      <a:r>
                        <a:rPr lang="en-GB" sz="1300" dirty="0" smtClean="0"/>
                        <a:t>(33%)</a:t>
                      </a:r>
                      <a:endParaRPr lang="en-GB" sz="1300" dirty="0"/>
                    </a:p>
                  </a:txBody>
                  <a:tcPr marL="65657" marR="65657" marT="32828" marB="32828"/>
                </a:tc>
                <a:extLst>
                  <a:ext uri="{0D108BD9-81ED-4DB2-BD59-A6C34878D82A}">
                    <a16:rowId xmlns:a16="http://schemas.microsoft.com/office/drawing/2014/main" xmlns="" val="10003"/>
                  </a:ext>
                </a:extLst>
              </a:tr>
            </a:tbl>
          </a:graphicData>
        </a:graphic>
      </p:graphicFrame>
      <p:sp>
        <p:nvSpPr>
          <p:cNvPr id="7" name="Rectangle 6"/>
          <p:cNvSpPr/>
          <p:nvPr/>
        </p:nvSpPr>
        <p:spPr>
          <a:xfrm>
            <a:off x="1617423" y="4359851"/>
            <a:ext cx="2836033" cy="307777"/>
          </a:xfrm>
          <a:prstGeom prst="rect">
            <a:avLst/>
          </a:prstGeom>
        </p:spPr>
        <p:txBody>
          <a:bodyPr wrap="none">
            <a:spAutoFit/>
          </a:bodyPr>
          <a:lstStyle/>
          <a:p>
            <a:r>
              <a:rPr lang="en-GB" sz="1400" dirty="0"/>
              <a:t>* Depending on the type of bullying </a:t>
            </a:r>
          </a:p>
        </p:txBody>
      </p:sp>
    </p:spTree>
    <p:extLst>
      <p:ext uri="{BB962C8B-B14F-4D97-AF65-F5344CB8AC3E}">
        <p14:creationId xmlns:p14="http://schemas.microsoft.com/office/powerpoint/2010/main" val="302443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88641"/>
            <a:ext cx="5973915" cy="1171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25" y="1409908"/>
            <a:ext cx="4597682" cy="29712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307" y="1409908"/>
            <a:ext cx="4076146" cy="2761259"/>
          </a:xfrm>
          <a:prstGeom prst="rect">
            <a:avLst/>
          </a:prstGeom>
        </p:spPr>
      </p:pic>
    </p:spTree>
    <p:extLst>
      <p:ext uri="{BB962C8B-B14F-4D97-AF65-F5344CB8AC3E}">
        <p14:creationId xmlns:p14="http://schemas.microsoft.com/office/powerpoint/2010/main" val="62142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GMC Trainees’ Survey 2016</a:t>
            </a:r>
            <a:endParaRPr lang="en-GB" dirty="0"/>
          </a:p>
        </p:txBody>
      </p:sp>
      <p:pic>
        <p:nvPicPr>
          <p:cNvPr id="5"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051" y="918897"/>
            <a:ext cx="2885480" cy="3665629"/>
          </a:xfrm>
        </p:spPr>
      </p:pic>
    </p:spTree>
    <p:extLst>
      <p:ext uri="{BB962C8B-B14F-4D97-AF65-F5344CB8AC3E}">
        <p14:creationId xmlns:p14="http://schemas.microsoft.com/office/powerpoint/2010/main" val="1171404751"/>
      </p:ext>
    </p:extLst>
  </p:cSld>
  <p:clrMapOvr>
    <a:masterClrMapping/>
  </p:clrMapOvr>
</p:sld>
</file>

<file path=ppt/theme/theme1.xml><?xml version="1.0" encoding="utf-8"?>
<a:theme xmlns:a="http://schemas.openxmlformats.org/drawingml/2006/main" name="Content">
  <a:themeElements>
    <a:clrScheme name="RCSEd">
      <a:dk1>
        <a:srgbClr val="00334F"/>
      </a:dk1>
      <a:lt1>
        <a:srgbClr val="FFFFFF"/>
      </a:lt1>
      <a:dk2>
        <a:srgbClr val="00558C"/>
      </a:dk2>
      <a:lt2>
        <a:srgbClr val="E7E6E6"/>
      </a:lt2>
      <a:accent1>
        <a:srgbClr val="B4B5DF"/>
      </a:accent1>
      <a:accent2>
        <a:srgbClr val="A1D6CA"/>
      </a:accent2>
      <a:accent3>
        <a:srgbClr val="62B5E5"/>
      </a:accent3>
      <a:accent4>
        <a:srgbClr val="9B2743"/>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SEd_Powerpoint_Template_V2" id="{750E9BE5-6E83-9F4F-B215-42730DF88B41}" vid="{C44385D6-519A-4849-88E0-AB9F0E8985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RCSEd_Powerpoint_Template_281016</Template>
  <TotalTime>455</TotalTime>
  <Words>2914</Words>
  <Application>Microsoft Office PowerPoint</Application>
  <PresentationFormat>On-screen Show (16:9)</PresentationFormat>
  <Paragraphs>360</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HiraMinProN-W3</vt:lpstr>
      <vt:lpstr>Mangal</vt:lpstr>
      <vt:lpstr>Verdana</vt:lpstr>
      <vt:lpstr>Content</vt:lpstr>
      <vt:lpstr>Undermining and Bullying  in the Surgical Workplace</vt:lpstr>
      <vt:lpstr>The problem</vt:lpstr>
      <vt:lpstr>Definitions</vt:lpstr>
      <vt:lpstr>Examples of Undermining</vt:lpstr>
      <vt:lpstr>Examples of Bullying</vt:lpstr>
      <vt:lpstr>Examples of Victimisation</vt:lpstr>
      <vt:lpstr>Bullying in the NHS</vt:lpstr>
      <vt:lpstr>PowerPoint Presentation</vt:lpstr>
      <vt:lpstr>GMC Trainees’ Survey 2016</vt:lpstr>
      <vt:lpstr>The Law</vt:lpstr>
      <vt:lpstr>Harassment</vt:lpstr>
      <vt:lpstr>Employment Tribunals</vt:lpstr>
      <vt:lpstr>The Effects of Bullying</vt:lpstr>
      <vt:lpstr>The Effects of Bullying</vt:lpstr>
      <vt:lpstr>PowerPoint Presentation</vt:lpstr>
      <vt:lpstr>The Effects of Bullying</vt:lpstr>
      <vt:lpstr>Employers’ Responsibilities</vt:lpstr>
      <vt:lpstr>Managers’ Responsibilities</vt:lpstr>
      <vt:lpstr>Doctors’ Responsibilities</vt:lpstr>
      <vt:lpstr>Taking Action – Culture Change</vt:lpstr>
      <vt:lpstr>Taking Action – Essentials </vt:lpstr>
      <vt:lpstr>Stepwise Approach</vt:lpstr>
      <vt:lpstr>‘There Appears to be a Lacuna’</vt:lpstr>
      <vt:lpstr>Reporting Bullying is Difficult</vt:lpstr>
      <vt:lpstr>Are You a Bully?</vt:lpstr>
      <vt:lpstr>Tipping Points</vt:lpstr>
      <vt:lpstr>The Role of the RCSEd</vt:lpstr>
      <vt:lpstr>Key Messages</vt:lpstr>
    </vt:vector>
  </TitlesOfParts>
  <Company>The Royal College of Surgeons of Edinburgh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a title</dc:title>
  <dc:creator>Allen, Sarah</dc:creator>
  <cp:lastModifiedBy>Alice Hartley</cp:lastModifiedBy>
  <cp:revision>81</cp:revision>
  <dcterms:created xsi:type="dcterms:W3CDTF">2017-01-20T13:59:08Z</dcterms:created>
  <dcterms:modified xsi:type="dcterms:W3CDTF">2017-05-12T08:25:59Z</dcterms:modified>
</cp:coreProperties>
</file>