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Lst>
  <p:notesMasterIdLst>
    <p:notesMasterId r:id="rId15"/>
  </p:notesMasterIdLst>
  <p:handoutMasterIdLst>
    <p:handoutMasterId r:id="rId16"/>
  </p:handoutMasterIdLst>
  <p:sldIdLst>
    <p:sldId id="287" r:id="rId2"/>
    <p:sldId id="299" r:id="rId3"/>
    <p:sldId id="288" r:id="rId4"/>
    <p:sldId id="289" r:id="rId5"/>
    <p:sldId id="290" r:id="rId6"/>
    <p:sldId id="291" r:id="rId7"/>
    <p:sldId id="292" r:id="rId8"/>
    <p:sldId id="293" r:id="rId9"/>
    <p:sldId id="294" r:id="rId10"/>
    <p:sldId id="295" r:id="rId11"/>
    <p:sldId id="296" r:id="rId12"/>
    <p:sldId id="297" r:id="rId13"/>
    <p:sldId id="298" r:id="rId14"/>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arlesworth, Emma" initials="CE" lastIdx="1" clrIdx="0">
    <p:extLst>
      <p:ext uri="{19B8F6BF-5375-455C-9EA6-DF929625EA0E}">
        <p15:presenceInfo xmlns:p15="http://schemas.microsoft.com/office/powerpoint/2012/main" userId="Charlesworth, Emm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91"/>
    <p:restoredTop sz="50000"/>
  </p:normalViewPr>
  <p:slideViewPr>
    <p:cSldViewPr snapToGrid="0" snapToObjects="1">
      <p:cViewPr varScale="1">
        <p:scale>
          <a:sx n="77" d="100"/>
          <a:sy n="77" d="100"/>
        </p:scale>
        <p:origin x="2538" y="72"/>
      </p:cViewPr>
      <p:guideLst/>
    </p:cSldViewPr>
  </p:slideViewPr>
  <p:outlineViewPr>
    <p:cViewPr>
      <p:scale>
        <a:sx n="33" d="100"/>
        <a:sy n="33" d="100"/>
      </p:scale>
      <p:origin x="0" y="-15752"/>
    </p:cViewPr>
  </p:outlineViewPr>
  <p:notesTextViewPr>
    <p:cViewPr>
      <p:scale>
        <a:sx n="1" d="1"/>
        <a:sy n="1" d="1"/>
      </p:scale>
      <p:origin x="0" y="0"/>
    </p:cViewPr>
  </p:notesTextViewPr>
  <p:sorterViewPr>
    <p:cViewPr varScale="1">
      <p:scale>
        <a:sx n="100" d="100"/>
        <a:sy n="100" d="100"/>
      </p:scale>
      <p:origin x="0" y="0"/>
    </p:cViewPr>
  </p:sorterViewPr>
  <p:notesViewPr>
    <p:cSldViewPr snapToGrid="0" snapToObjects="1">
      <p:cViewPr varScale="1">
        <p:scale>
          <a:sx n="60" d="100"/>
          <a:sy n="60" d="100"/>
        </p:scale>
        <p:origin x="2154"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528F827-AB37-41BD-A79F-D5FBD5201EAB}" type="datetimeFigureOut">
              <a:rPr lang="en-GB" smtClean="0"/>
              <a:t>12/05/2017</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9611C7A-E8C7-477D-B23A-0FFD172B8ECF}" type="slidenum">
              <a:rPr lang="en-GB" smtClean="0"/>
              <a:t>‹#›</a:t>
            </a:fld>
            <a:endParaRPr lang="en-GB"/>
          </a:p>
        </p:txBody>
      </p:sp>
    </p:spTree>
    <p:extLst>
      <p:ext uri="{BB962C8B-B14F-4D97-AF65-F5344CB8AC3E}">
        <p14:creationId xmlns:p14="http://schemas.microsoft.com/office/powerpoint/2010/main" val="21337819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4A4FCA-E525-904A-9C06-8FE6215CAD2D}" type="datetimeFigureOut">
              <a:rPr lang="en-US" smtClean="0"/>
              <a:t>5/12/2017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F116C5-CEE3-F04F-88D4-AAAFE749E6C5}" type="slidenum">
              <a:rPr lang="en-US" smtClean="0"/>
              <a:t>‹#›</a:t>
            </a:fld>
            <a:endParaRPr lang="en-US"/>
          </a:p>
        </p:txBody>
      </p:sp>
    </p:spTree>
    <p:extLst>
      <p:ext uri="{BB962C8B-B14F-4D97-AF65-F5344CB8AC3E}">
        <p14:creationId xmlns:p14="http://schemas.microsoft.com/office/powerpoint/2010/main" val="124666328"/>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EF116C5-CEE3-F04F-88D4-AAAFE749E6C5}" type="slidenum">
              <a:rPr lang="en-US" smtClean="0"/>
              <a:t>2</a:t>
            </a:fld>
            <a:endParaRPr lang="en-US"/>
          </a:p>
        </p:txBody>
      </p:sp>
    </p:spTree>
    <p:extLst>
      <p:ext uri="{BB962C8B-B14F-4D97-AF65-F5344CB8AC3E}">
        <p14:creationId xmlns:p14="http://schemas.microsoft.com/office/powerpoint/2010/main" val="9346753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dirty="0" smtClean="0"/>
              <a:t>College’s position statement on bullying and undermining.</a:t>
            </a:r>
          </a:p>
        </p:txBody>
      </p:sp>
      <p:sp>
        <p:nvSpPr>
          <p:cNvPr id="4" name="Slide Number Placeholder 3"/>
          <p:cNvSpPr>
            <a:spLocks noGrp="1"/>
          </p:cNvSpPr>
          <p:nvPr>
            <p:ph type="sldNum" sz="quarter" idx="10"/>
          </p:nvPr>
        </p:nvSpPr>
        <p:spPr/>
        <p:txBody>
          <a:bodyPr/>
          <a:lstStyle/>
          <a:p>
            <a:fld id="{EEF116C5-CEE3-F04F-88D4-AAAFE749E6C5}" type="slidenum">
              <a:rPr lang="en-US" smtClean="0"/>
              <a:t>12</a:t>
            </a:fld>
            <a:endParaRPr lang="en-US"/>
          </a:p>
        </p:txBody>
      </p:sp>
    </p:spTree>
    <p:extLst>
      <p:ext uri="{BB962C8B-B14F-4D97-AF65-F5344CB8AC3E}">
        <p14:creationId xmlns:p14="http://schemas.microsoft.com/office/powerpoint/2010/main" val="33243111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mtClean="0"/>
              <a:t>Summary of key messages</a:t>
            </a:r>
          </a:p>
        </p:txBody>
      </p:sp>
      <p:sp>
        <p:nvSpPr>
          <p:cNvPr id="4" name="Slide Number Placeholder 3"/>
          <p:cNvSpPr>
            <a:spLocks noGrp="1"/>
          </p:cNvSpPr>
          <p:nvPr>
            <p:ph type="sldNum" sz="quarter" idx="10"/>
          </p:nvPr>
        </p:nvSpPr>
        <p:spPr/>
        <p:txBody>
          <a:bodyPr/>
          <a:lstStyle/>
          <a:p>
            <a:fld id="{EEF116C5-CEE3-F04F-88D4-AAAFE749E6C5}" type="slidenum">
              <a:rPr lang="en-US" smtClean="0"/>
              <a:t>13</a:t>
            </a:fld>
            <a:endParaRPr lang="en-US"/>
          </a:p>
        </p:txBody>
      </p:sp>
    </p:spTree>
    <p:extLst>
      <p:ext uri="{BB962C8B-B14F-4D97-AF65-F5344CB8AC3E}">
        <p14:creationId xmlns:p14="http://schemas.microsoft.com/office/powerpoint/2010/main" val="639605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All studies show that victims or witnesses</a:t>
            </a:r>
            <a:r>
              <a:rPr lang="en-GB" baseline="0" dirty="0" smtClean="0"/>
              <a:t> do not</a:t>
            </a:r>
            <a:r>
              <a:rPr lang="en-GB" dirty="0" smtClean="0"/>
              <a:t> report most bullying, despite the</a:t>
            </a:r>
            <a:r>
              <a:rPr lang="en-GB" baseline="0" dirty="0" smtClean="0"/>
              <a:t> high incidence. This suggests that systems are not yet robust enough to give confidence to victims or witnesses. </a:t>
            </a:r>
          </a:p>
          <a:p>
            <a:endParaRPr lang="en-GB" baseline="0" dirty="0" smtClean="0"/>
          </a:p>
          <a:p>
            <a:r>
              <a:rPr lang="en-GB" baseline="0" dirty="0" err="1" smtClean="0"/>
              <a:t>RCSEd’s</a:t>
            </a:r>
            <a:r>
              <a:rPr lang="en-GB" baseline="0" dirty="0" smtClean="0"/>
              <a:t> Survey of Members and Fellows found that only 28% of responders felt that the current NHS reporting system was satisfactory. </a:t>
            </a:r>
          </a:p>
        </p:txBody>
      </p:sp>
      <p:sp>
        <p:nvSpPr>
          <p:cNvPr id="4" name="Slide Number Placeholder 3"/>
          <p:cNvSpPr>
            <a:spLocks noGrp="1"/>
          </p:cNvSpPr>
          <p:nvPr>
            <p:ph type="sldNum" sz="quarter" idx="10"/>
          </p:nvPr>
        </p:nvSpPr>
        <p:spPr/>
        <p:txBody>
          <a:bodyPr/>
          <a:lstStyle/>
          <a:p>
            <a:fld id="{EEF116C5-CEE3-F04F-88D4-AAAFE749E6C5}" type="slidenum">
              <a:rPr lang="en-US" smtClean="0"/>
              <a:t>4</a:t>
            </a:fld>
            <a:endParaRPr lang="en-US"/>
          </a:p>
        </p:txBody>
      </p:sp>
    </p:spTree>
    <p:extLst>
      <p:ext uri="{BB962C8B-B14F-4D97-AF65-F5344CB8AC3E}">
        <p14:creationId xmlns:p14="http://schemas.microsoft.com/office/powerpoint/2010/main" val="2567306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RCOG have responded to high levels of bullying in O&amp;G by developing the role of Workforce Behaviour Champion, and by attempting to provide more visible support for victims.</a:t>
            </a:r>
          </a:p>
          <a:p>
            <a:endParaRPr lang="en-GB" baseline="0" dirty="0" smtClean="0"/>
          </a:p>
          <a:p>
            <a:r>
              <a:rPr lang="en-GB" baseline="0" dirty="0" smtClean="0"/>
              <a:t>Surgeons need to follow this example as the data suggests we also have a significant problem. This is also in the public domain and threatens our professional standing and the public’s confidence.</a:t>
            </a:r>
            <a:endParaRPr lang="en-GB" dirty="0" smtClean="0"/>
          </a:p>
        </p:txBody>
      </p:sp>
      <p:sp>
        <p:nvSpPr>
          <p:cNvPr id="4" name="Slide Number Placeholder 3"/>
          <p:cNvSpPr>
            <a:spLocks noGrp="1"/>
          </p:cNvSpPr>
          <p:nvPr>
            <p:ph type="sldNum" sz="quarter" idx="10"/>
          </p:nvPr>
        </p:nvSpPr>
        <p:spPr/>
        <p:txBody>
          <a:bodyPr/>
          <a:lstStyle/>
          <a:p>
            <a:fld id="{EEF116C5-CEE3-F04F-88D4-AAAFE749E6C5}" type="slidenum">
              <a:rPr lang="en-US" smtClean="0"/>
              <a:t>5</a:t>
            </a:fld>
            <a:endParaRPr lang="en-US"/>
          </a:p>
        </p:txBody>
      </p:sp>
    </p:spTree>
    <p:extLst>
      <p:ext uri="{BB962C8B-B14F-4D97-AF65-F5344CB8AC3E}">
        <p14:creationId xmlns:p14="http://schemas.microsoft.com/office/powerpoint/2010/main" val="38872990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Speaker should</a:t>
            </a:r>
            <a:r>
              <a:rPr lang="en-GB" baseline="0" dirty="0" smtClean="0"/>
              <a:t> point out that although bullying is not a crime, individuals who are victims of bullying should consider whether they are being harassed, as per the definition on Slide 9. </a:t>
            </a:r>
          </a:p>
          <a:p>
            <a:endParaRPr lang="en-GB" baseline="0" dirty="0" smtClean="0"/>
          </a:p>
          <a:p>
            <a:r>
              <a:rPr lang="en-GB" baseline="0" dirty="0" smtClean="0"/>
              <a:t>Equally important, it should be emphasised that although it is not illegal, it is still unacceptable and should be reported (which will be discussed later).</a:t>
            </a:r>
            <a:endParaRPr lang="en-GB" dirty="0" smtClean="0"/>
          </a:p>
        </p:txBody>
      </p:sp>
      <p:sp>
        <p:nvSpPr>
          <p:cNvPr id="4" name="Slide Number Placeholder 3"/>
          <p:cNvSpPr>
            <a:spLocks noGrp="1"/>
          </p:cNvSpPr>
          <p:nvPr>
            <p:ph type="sldNum" sz="quarter" idx="10"/>
          </p:nvPr>
        </p:nvSpPr>
        <p:spPr/>
        <p:txBody>
          <a:bodyPr/>
          <a:lstStyle/>
          <a:p>
            <a:fld id="{EEF116C5-CEE3-F04F-88D4-AAAFE749E6C5}" type="slidenum">
              <a:rPr lang="en-US" smtClean="0"/>
              <a:t>6</a:t>
            </a:fld>
            <a:endParaRPr lang="en-US"/>
          </a:p>
        </p:txBody>
      </p:sp>
    </p:spTree>
    <p:extLst>
      <p:ext uri="{BB962C8B-B14F-4D97-AF65-F5344CB8AC3E}">
        <p14:creationId xmlns:p14="http://schemas.microsoft.com/office/powerpoint/2010/main" val="7217736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dirty="0" smtClean="0"/>
              <a:t>Need to emphasise</a:t>
            </a:r>
            <a:r>
              <a:rPr lang="en-GB" baseline="0" dirty="0" smtClean="0"/>
              <a:t> that these are illegal behaviours legislated against in a variety of anti-discrimination acts.</a:t>
            </a:r>
            <a:endParaRPr lang="en-GB" dirty="0" smtClean="0"/>
          </a:p>
        </p:txBody>
      </p:sp>
      <p:sp>
        <p:nvSpPr>
          <p:cNvPr id="4" name="Slide Number Placeholder 3"/>
          <p:cNvSpPr>
            <a:spLocks noGrp="1"/>
          </p:cNvSpPr>
          <p:nvPr>
            <p:ph type="sldNum" sz="quarter" idx="10"/>
          </p:nvPr>
        </p:nvSpPr>
        <p:spPr/>
        <p:txBody>
          <a:bodyPr/>
          <a:lstStyle/>
          <a:p>
            <a:fld id="{EEF116C5-CEE3-F04F-88D4-AAAFE749E6C5}" type="slidenum">
              <a:rPr lang="en-US" smtClean="0"/>
              <a:t>7</a:t>
            </a:fld>
            <a:endParaRPr lang="en-US"/>
          </a:p>
        </p:txBody>
      </p:sp>
    </p:spTree>
    <p:extLst>
      <p:ext uri="{BB962C8B-B14F-4D97-AF65-F5344CB8AC3E}">
        <p14:creationId xmlns:p14="http://schemas.microsoft.com/office/powerpoint/2010/main" val="27807350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data is</a:t>
            </a:r>
            <a:r>
              <a:rPr lang="en-GB" baseline="0" dirty="0" smtClean="0"/>
              <a:t> taken from the GMC Training Survey 2014.</a:t>
            </a:r>
          </a:p>
          <a:p>
            <a:endParaRPr lang="en-GB" baseline="0" dirty="0" smtClean="0"/>
          </a:p>
          <a:p>
            <a:r>
              <a:rPr lang="en-GB" baseline="0" dirty="0" smtClean="0"/>
              <a:t>The baseline represents the mean scores across the cohort. The change in indicator score represents the difference between mean satisfaction scores for those who reported being bullied every day, versus the whole cohort, for different aspects of training.</a:t>
            </a:r>
            <a:endParaRPr lang="en-GB" dirty="0" smtClean="0"/>
          </a:p>
        </p:txBody>
      </p:sp>
      <p:sp>
        <p:nvSpPr>
          <p:cNvPr id="4" name="Slide Number Placeholder 3"/>
          <p:cNvSpPr>
            <a:spLocks noGrp="1"/>
          </p:cNvSpPr>
          <p:nvPr>
            <p:ph type="sldNum" sz="quarter" idx="10"/>
          </p:nvPr>
        </p:nvSpPr>
        <p:spPr/>
        <p:txBody>
          <a:bodyPr/>
          <a:lstStyle/>
          <a:p>
            <a:fld id="{EEF116C5-CEE3-F04F-88D4-AAAFE749E6C5}" type="slidenum">
              <a:rPr lang="en-US" smtClean="0"/>
              <a:t>8</a:t>
            </a:fld>
            <a:endParaRPr lang="en-US"/>
          </a:p>
        </p:txBody>
      </p:sp>
    </p:spTree>
    <p:extLst>
      <p:ext uri="{BB962C8B-B14F-4D97-AF65-F5344CB8AC3E}">
        <p14:creationId xmlns:p14="http://schemas.microsoft.com/office/powerpoint/2010/main" val="29745647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These are interventions (both reactive and proactive)</a:t>
            </a:r>
            <a:r>
              <a:rPr lang="en-GB" baseline="0" dirty="0" smtClean="0"/>
              <a:t> currently used, as identified by doctors attending the </a:t>
            </a:r>
            <a:r>
              <a:rPr lang="en-GB" baseline="0" dirty="0" err="1" smtClean="0"/>
              <a:t>AoMRC’s</a:t>
            </a:r>
            <a:r>
              <a:rPr lang="en-GB" baseline="0" dirty="0" smtClean="0"/>
              <a:t> ‘Creating Supportive Environments’ event in 2016.</a:t>
            </a:r>
          </a:p>
          <a:p>
            <a:endParaRPr lang="en-GB" baseline="0" dirty="0" smtClean="0"/>
          </a:p>
          <a:p>
            <a:r>
              <a:rPr lang="en-GB" baseline="0" dirty="0" smtClean="0"/>
              <a:t>STOPIT = workplace / school bullying anonymous reporting software</a:t>
            </a:r>
          </a:p>
          <a:p>
            <a:endParaRPr lang="en-GB" baseline="0" dirty="0" smtClean="0"/>
          </a:p>
          <a:p>
            <a:r>
              <a:rPr lang="en-GB" baseline="0" dirty="0" err="1" smtClean="0"/>
              <a:t>TrACE</a:t>
            </a:r>
            <a:r>
              <a:rPr lang="en-GB" baseline="0" dirty="0" smtClean="0"/>
              <a:t> = Training and Assessment in the Clinical Workplace course (</a:t>
            </a:r>
            <a:r>
              <a:rPr lang="en-GB" baseline="0" dirty="0" err="1" smtClean="0"/>
              <a:t>RCSEng</a:t>
            </a:r>
            <a:r>
              <a:rPr lang="en-GB" baseline="0" dirty="0" smtClean="0"/>
              <a:t>). Designed for senior trainees to prepare for becoming a team leader / training supervisor.</a:t>
            </a:r>
          </a:p>
          <a:p>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Schwartz Rounds = offer </a:t>
            </a:r>
            <a:r>
              <a:rPr lang="en-GB" sz="900" kern="1200" dirty="0" smtClean="0">
                <a:solidFill>
                  <a:schemeClr val="tx1"/>
                </a:solidFill>
                <a:effectLst/>
                <a:latin typeface="+mn-lt"/>
                <a:ea typeface="+mn-ea"/>
                <a:cs typeface="+mn-cs"/>
              </a:rPr>
              <a:t>healthcare providers a regularly scheduled time to discuss the social and emotional issues they face in caring for patients and families, and to share their experiences, thoughts and feelings on topics drawn from actual patient cases with colleagues from other healthcare disciplines. We are notoriously poor at addressing the</a:t>
            </a:r>
            <a:r>
              <a:rPr lang="en-GB" sz="900" kern="1200" baseline="0" dirty="0" smtClean="0">
                <a:solidFill>
                  <a:schemeClr val="tx1"/>
                </a:solidFill>
                <a:effectLst/>
                <a:latin typeface="+mn-lt"/>
                <a:ea typeface="+mn-ea"/>
                <a:cs typeface="+mn-cs"/>
              </a:rPr>
              <a:t> emotional impact of surgical practice amongst team members. Other specialties do this much better.</a:t>
            </a:r>
          </a:p>
        </p:txBody>
      </p:sp>
      <p:sp>
        <p:nvSpPr>
          <p:cNvPr id="4" name="Slide Number Placeholder 3"/>
          <p:cNvSpPr>
            <a:spLocks noGrp="1"/>
          </p:cNvSpPr>
          <p:nvPr>
            <p:ph type="sldNum" sz="quarter" idx="10"/>
          </p:nvPr>
        </p:nvSpPr>
        <p:spPr/>
        <p:txBody>
          <a:bodyPr/>
          <a:lstStyle/>
          <a:p>
            <a:fld id="{EEF116C5-CEE3-F04F-88D4-AAAFE749E6C5}" type="slidenum">
              <a:rPr lang="en-US" smtClean="0"/>
              <a:t>9</a:t>
            </a:fld>
            <a:endParaRPr lang="en-US"/>
          </a:p>
        </p:txBody>
      </p:sp>
    </p:spTree>
    <p:extLst>
      <p:ext uri="{BB962C8B-B14F-4D97-AF65-F5344CB8AC3E}">
        <p14:creationId xmlns:p14="http://schemas.microsoft.com/office/powerpoint/2010/main" val="11070698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If you are being bullied, it is essential that you do these things, as they may be required as evidence in future disciplinary hearings / employment tribunals. When presenting this slide, emphasise</a:t>
            </a:r>
            <a:r>
              <a:rPr lang="en-GB" baseline="0" dirty="0" smtClean="0"/>
              <a:t> that following this guidance is not excessive, nor is it representative of paranoia. It is merely a sensible means of self-protection. </a:t>
            </a:r>
            <a:endParaRPr lang="en-GB" dirty="0" smtClean="0"/>
          </a:p>
          <a:p>
            <a:endParaRPr lang="en-GB" dirty="0" smtClean="0"/>
          </a:p>
          <a:p>
            <a:pPr marL="228600" indent="-228600">
              <a:buAutoNum type="arabicPeriod"/>
            </a:pPr>
            <a:r>
              <a:rPr lang="en-GB" dirty="0" smtClean="0"/>
              <a:t>Document everything</a:t>
            </a:r>
            <a:r>
              <a:rPr lang="en-GB" baseline="0" dirty="0" smtClean="0"/>
              <a:t> </a:t>
            </a:r>
            <a:r>
              <a:rPr lang="mr-IN" baseline="0" dirty="0" smtClean="0"/>
              <a:t>–</a:t>
            </a:r>
            <a:r>
              <a:rPr lang="en-GB" baseline="0" dirty="0" smtClean="0"/>
              <a:t> every form of written communication, every encounter where you have been bullied or have witnessed bullying of others, included times and dates. Even trivial episodes may cumulatively represent compelling evidence in a tribunal or other court hearing. Consider recording meetings (though you must make clear that you are recording, and offer the other parties a copy) and beware the ‘informal chat’.</a:t>
            </a:r>
          </a:p>
          <a:p>
            <a:pPr marL="228600" indent="-228600">
              <a:buAutoNum type="arabicPeriod"/>
            </a:pPr>
            <a:endParaRPr lang="en-GB" baseline="0" dirty="0" smtClean="0"/>
          </a:p>
          <a:p>
            <a:pPr marL="228600" indent="-228600">
              <a:buAutoNum type="arabicPeriod"/>
            </a:pPr>
            <a:r>
              <a:rPr lang="en-GB" baseline="0" dirty="0" smtClean="0"/>
              <a:t>Even in the most difficult circumstances it is essential that you remain professional. Failure to do so may compromise your legitimate complaint, and may lead to disciplinary action taken against you or patient safety risks. If you feel unable to maintain professionalism, or if you feel patient safety is at risk, you must elevate your concerns to senior clinical managers. Failure to do so may contravene GMC guidelines.</a:t>
            </a:r>
          </a:p>
          <a:p>
            <a:pPr marL="228600" indent="-228600">
              <a:buAutoNum type="arabicPeriod"/>
            </a:pPr>
            <a:endParaRPr lang="en-GB" baseline="0" dirty="0" smtClean="0"/>
          </a:p>
          <a:p>
            <a:pPr marL="228600" indent="-228600">
              <a:buAutoNum type="arabicPeriod"/>
            </a:pPr>
            <a:r>
              <a:rPr lang="en-GB" baseline="0" dirty="0" smtClean="0"/>
              <a:t>You must be accurate and honest in your representation of events. If your concerns are legitimate, it is unlikely that exaggeration or fabrication of incidents will be required, as the facts are often enough to support a compelling argument. Founded allegations of exaggeration or dishonesty will severely compromise your case in any formal hearing or court case.</a:t>
            </a:r>
          </a:p>
          <a:p>
            <a:pPr marL="228600" indent="-228600">
              <a:buAutoNum type="arabicPeriod"/>
            </a:pPr>
            <a:endParaRPr lang="en-GB" baseline="0" dirty="0" smtClean="0"/>
          </a:p>
          <a:p>
            <a:pPr marL="228600" indent="-228600">
              <a:buAutoNum type="arabicPeriod"/>
            </a:pPr>
            <a:r>
              <a:rPr lang="en-GB" baseline="0" dirty="0" smtClean="0"/>
              <a:t>It can be extremely difficult to communicate verbally with a bully, as by definition, you are being intimidated. Written communication expressing your concerns and requesting an end to such behaviour is a legitimate and sensible approach and can be used as evidence in future. It is also imperative to communicate with senior staff or management. Always seek advice and representation from a third party, such as BMA or MDU / MPS / MDDUS.</a:t>
            </a:r>
          </a:p>
        </p:txBody>
      </p:sp>
      <p:sp>
        <p:nvSpPr>
          <p:cNvPr id="4" name="Slide Number Placeholder 3"/>
          <p:cNvSpPr>
            <a:spLocks noGrp="1"/>
          </p:cNvSpPr>
          <p:nvPr>
            <p:ph type="sldNum" sz="quarter" idx="10"/>
          </p:nvPr>
        </p:nvSpPr>
        <p:spPr/>
        <p:txBody>
          <a:bodyPr/>
          <a:lstStyle/>
          <a:p>
            <a:fld id="{EEF116C5-CEE3-F04F-88D4-AAAFE749E6C5}" type="slidenum">
              <a:rPr lang="en-US" smtClean="0"/>
              <a:t>10</a:t>
            </a:fld>
            <a:endParaRPr lang="en-US"/>
          </a:p>
        </p:txBody>
      </p:sp>
    </p:spTree>
    <p:extLst>
      <p:ext uri="{BB962C8B-B14F-4D97-AF65-F5344CB8AC3E}">
        <p14:creationId xmlns:p14="http://schemas.microsoft.com/office/powerpoint/2010/main" val="30022143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Describe a stepwise approach to reporting bullying,</a:t>
            </a:r>
            <a:r>
              <a:rPr lang="en-GB" baseline="0" dirty="0" smtClean="0"/>
              <a:t> either of yourself or a colleague. Emphasise that it is usually possible to solve problems at a local level without recourse to external bodies. </a:t>
            </a:r>
          </a:p>
          <a:p>
            <a:endParaRPr lang="en-GB" baseline="0" dirty="0" smtClean="0"/>
          </a:p>
          <a:p>
            <a:r>
              <a:rPr lang="en-GB" baseline="0" dirty="0" smtClean="0"/>
              <a:t>Legal action should only be considered as a last resort </a:t>
            </a:r>
            <a:r>
              <a:rPr lang="mr-IN" baseline="0" dirty="0" smtClean="0"/>
              <a:t>–</a:t>
            </a:r>
            <a:r>
              <a:rPr lang="en-GB" baseline="0" dirty="0" smtClean="0"/>
              <a:t> each higher level that the case is taken to can confer greater stress to the individual, a lengthier investigation process, and more serious consequences for all involved.</a:t>
            </a:r>
          </a:p>
          <a:p>
            <a:endParaRPr lang="en-GB" baseline="0" dirty="0" smtClean="0"/>
          </a:p>
          <a:p>
            <a:r>
              <a:rPr lang="en-GB" baseline="0" dirty="0" smtClean="0"/>
              <a:t>However, if you are dissatisfied with the response, do not hesitate to take it to the next level as structures exist to support you. </a:t>
            </a:r>
            <a:endParaRPr lang="en-GB" dirty="0" smtClean="0"/>
          </a:p>
        </p:txBody>
      </p:sp>
      <p:sp>
        <p:nvSpPr>
          <p:cNvPr id="4" name="Slide Number Placeholder 3"/>
          <p:cNvSpPr>
            <a:spLocks noGrp="1"/>
          </p:cNvSpPr>
          <p:nvPr>
            <p:ph type="sldNum" sz="quarter" idx="10"/>
          </p:nvPr>
        </p:nvSpPr>
        <p:spPr/>
        <p:txBody>
          <a:bodyPr/>
          <a:lstStyle/>
          <a:p>
            <a:fld id="{EEF116C5-CEE3-F04F-88D4-AAAFE749E6C5}" type="slidenum">
              <a:rPr lang="en-US" smtClean="0"/>
              <a:t>11</a:t>
            </a:fld>
            <a:endParaRPr lang="en-US"/>
          </a:p>
        </p:txBody>
      </p:sp>
    </p:spTree>
    <p:extLst>
      <p:ext uri="{BB962C8B-B14F-4D97-AF65-F5344CB8AC3E}">
        <p14:creationId xmlns:p14="http://schemas.microsoft.com/office/powerpoint/2010/main" val="40856338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488371"/>
            <a:ext cx="6858000" cy="526697"/>
          </a:xfrm>
        </p:spPr>
        <p:txBody>
          <a:bodyPr anchor="b"/>
          <a:lstStyle>
            <a:lvl1pPr algn="ctr">
              <a:defRPr sz="2600"/>
            </a:lvl1pPr>
          </a:lstStyle>
          <a:p>
            <a:r>
              <a:rPr lang="en-GB" dirty="0" smtClean="0"/>
              <a:t>Click to edit Master title style</a:t>
            </a:r>
            <a:endParaRPr lang="en-US" dirty="0"/>
          </a:p>
        </p:txBody>
      </p:sp>
      <p:sp>
        <p:nvSpPr>
          <p:cNvPr id="3" name="Subtitle 2"/>
          <p:cNvSpPr>
            <a:spLocks noGrp="1"/>
          </p:cNvSpPr>
          <p:nvPr>
            <p:ph type="subTitle" idx="1"/>
          </p:nvPr>
        </p:nvSpPr>
        <p:spPr>
          <a:xfrm>
            <a:off x="1143000" y="2015068"/>
            <a:ext cx="6858000" cy="391230"/>
          </a:xfrm>
        </p:spPr>
        <p:txBody>
          <a:bodyPr>
            <a:normAutofit/>
          </a:bodyPr>
          <a:lstStyle>
            <a:lvl1pPr marL="0" indent="0" algn="ctr">
              <a:buNone/>
              <a:defRPr sz="1800">
                <a:latin typeface="Verdana" charset="0"/>
                <a:ea typeface="Verdana" charset="0"/>
                <a:cs typeface="Verdan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smtClean="0"/>
              <a:t>Click to edit Master subtitle style</a:t>
            </a:r>
            <a:endParaRPr lang="en-US" dirty="0"/>
          </a:p>
        </p:txBody>
      </p:sp>
      <p:sp>
        <p:nvSpPr>
          <p:cNvPr id="6" name="Slide Number Placeholder 5"/>
          <p:cNvSpPr>
            <a:spLocks noGrp="1"/>
          </p:cNvSpPr>
          <p:nvPr>
            <p:ph type="sldNum" sz="quarter" idx="12"/>
          </p:nvPr>
        </p:nvSpPr>
        <p:spPr/>
        <p:txBody>
          <a:bodyPr/>
          <a:lstStyle/>
          <a:p>
            <a:fld id="{CA5A786D-743A-154D-96A8-48E0CE858899}" type="slidenum">
              <a:rPr lang="en-US" smtClean="0"/>
              <a:t>‹#›</a:t>
            </a:fld>
            <a:endParaRPr lang="en-US"/>
          </a:p>
        </p:txBody>
      </p:sp>
    </p:spTree>
    <p:extLst>
      <p:ext uri="{BB962C8B-B14F-4D97-AF65-F5344CB8AC3E}">
        <p14:creationId xmlns:p14="http://schemas.microsoft.com/office/powerpoint/2010/main" val="14734420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Click to edit Master title style</a:t>
            </a:r>
            <a:endParaRPr lang="en-US" dirty="0"/>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Slide Number Placeholder 5"/>
          <p:cNvSpPr>
            <a:spLocks noGrp="1"/>
          </p:cNvSpPr>
          <p:nvPr>
            <p:ph type="sldNum" sz="quarter" idx="12"/>
          </p:nvPr>
        </p:nvSpPr>
        <p:spPr/>
        <p:txBody>
          <a:bodyPr/>
          <a:lstStyle/>
          <a:p>
            <a:fld id="{CA5A786D-743A-154D-96A8-48E0CE858899}" type="slidenum">
              <a:rPr lang="en-US" smtClean="0"/>
              <a:t>‹#›</a:t>
            </a:fld>
            <a:endParaRPr lang="en-US"/>
          </a:p>
        </p:txBody>
      </p:sp>
    </p:spTree>
    <p:extLst>
      <p:ext uri="{BB962C8B-B14F-4D97-AF65-F5344CB8AC3E}">
        <p14:creationId xmlns:p14="http://schemas.microsoft.com/office/powerpoint/2010/main" val="201305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682043"/>
            <a:ext cx="7886700" cy="510117"/>
          </a:xfrm>
        </p:spPr>
        <p:txBody>
          <a:bodyPr anchor="b"/>
          <a:lstStyle>
            <a:lvl1pPr>
              <a:defRPr sz="2600"/>
            </a:lvl1pPr>
          </a:lstStyle>
          <a:p>
            <a:r>
              <a:rPr lang="en-GB" dirty="0" smtClean="0"/>
              <a:t>Click to edit Master title style</a:t>
            </a:r>
            <a:endParaRPr lang="en-US" dirty="0"/>
          </a:p>
        </p:txBody>
      </p:sp>
      <p:sp>
        <p:nvSpPr>
          <p:cNvPr id="3" name="Text Placeholder 2"/>
          <p:cNvSpPr>
            <a:spLocks noGrp="1"/>
          </p:cNvSpPr>
          <p:nvPr>
            <p:ph type="body" idx="1"/>
          </p:nvPr>
        </p:nvSpPr>
        <p:spPr>
          <a:xfrm>
            <a:off x="623888" y="2192160"/>
            <a:ext cx="7886700" cy="400226"/>
          </a:xfr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smtClean="0"/>
              <a:t>Click to edit Master text styles</a:t>
            </a:r>
          </a:p>
        </p:txBody>
      </p:sp>
      <p:sp>
        <p:nvSpPr>
          <p:cNvPr id="6" name="Slide Number Placeholder 5"/>
          <p:cNvSpPr>
            <a:spLocks noGrp="1"/>
          </p:cNvSpPr>
          <p:nvPr>
            <p:ph type="sldNum" sz="quarter" idx="12"/>
          </p:nvPr>
        </p:nvSpPr>
        <p:spPr/>
        <p:txBody>
          <a:bodyPr/>
          <a:lstStyle/>
          <a:p>
            <a:fld id="{CA5A786D-743A-154D-96A8-48E0CE858899}" type="slidenum">
              <a:rPr lang="en-US" smtClean="0"/>
              <a:t>‹#›</a:t>
            </a:fld>
            <a:endParaRPr lang="en-US"/>
          </a:p>
        </p:txBody>
      </p:sp>
    </p:spTree>
    <p:extLst>
      <p:ext uri="{BB962C8B-B14F-4D97-AF65-F5344CB8AC3E}">
        <p14:creationId xmlns:p14="http://schemas.microsoft.com/office/powerpoint/2010/main" val="23896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Click to edit Master title style</a:t>
            </a:r>
            <a:endParaRPr lang="en-US" dirty="0"/>
          </a:p>
        </p:txBody>
      </p:sp>
      <p:sp>
        <p:nvSpPr>
          <p:cNvPr id="3" name="Content Placeholder 2"/>
          <p:cNvSpPr>
            <a:spLocks noGrp="1"/>
          </p:cNvSpPr>
          <p:nvPr>
            <p:ph sz="half" idx="1"/>
          </p:nvPr>
        </p:nvSpPr>
        <p:spPr>
          <a:xfrm>
            <a:off x="628650" y="1078312"/>
            <a:ext cx="3867150" cy="3262312"/>
          </a:xfrm>
        </p:spPr>
        <p:txBody>
          <a:bodyPr/>
          <a:lstStyle>
            <a:lvl1pPr>
              <a:defRPr sz="1600"/>
            </a:lvl1pPr>
            <a:lvl2pPr>
              <a:defRPr sz="1400"/>
            </a:lvl2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Content Placeholder 3"/>
          <p:cNvSpPr>
            <a:spLocks noGrp="1"/>
          </p:cNvSpPr>
          <p:nvPr>
            <p:ph sz="half" idx="2"/>
          </p:nvPr>
        </p:nvSpPr>
        <p:spPr>
          <a:xfrm>
            <a:off x="4648200" y="1078312"/>
            <a:ext cx="3867150" cy="3262312"/>
          </a:xfrm>
        </p:spPr>
        <p:txBody>
          <a:bodyPr/>
          <a:lstStyle>
            <a:lvl1pPr>
              <a:defRPr sz="1600"/>
            </a:lvl1pPr>
            <a:lvl2pPr>
              <a:defRPr sz="1400"/>
            </a:lvl2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7" name="Slide Number Placeholder 6"/>
          <p:cNvSpPr>
            <a:spLocks noGrp="1"/>
          </p:cNvSpPr>
          <p:nvPr>
            <p:ph type="sldNum" sz="quarter" idx="12"/>
          </p:nvPr>
        </p:nvSpPr>
        <p:spPr/>
        <p:txBody>
          <a:bodyPr/>
          <a:lstStyle/>
          <a:p>
            <a:fld id="{CA5A786D-743A-154D-96A8-48E0CE858899}" type="slidenum">
              <a:rPr lang="en-US" smtClean="0"/>
              <a:t>‹#›</a:t>
            </a:fld>
            <a:endParaRPr lang="en-US"/>
          </a:p>
        </p:txBody>
      </p:sp>
    </p:spTree>
    <p:extLst>
      <p:ext uri="{BB962C8B-B14F-4D97-AF65-F5344CB8AC3E}">
        <p14:creationId xmlns:p14="http://schemas.microsoft.com/office/powerpoint/2010/main" val="776532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Click to edit Master title style</a:t>
            </a:r>
            <a:endParaRPr lang="en-US" dirty="0"/>
          </a:p>
        </p:txBody>
      </p:sp>
      <p:sp>
        <p:nvSpPr>
          <p:cNvPr id="3" name="Content Placeholder 2"/>
          <p:cNvSpPr>
            <a:spLocks noGrp="1"/>
          </p:cNvSpPr>
          <p:nvPr>
            <p:ph sz="half" idx="1"/>
          </p:nvPr>
        </p:nvSpPr>
        <p:spPr>
          <a:xfrm>
            <a:off x="628650" y="1078312"/>
            <a:ext cx="2441928" cy="3262312"/>
          </a:xfrm>
        </p:spPr>
        <p:txBody>
          <a:bodyPr/>
          <a:lstStyle>
            <a:lvl1pPr marL="0" indent="0">
              <a:buNone/>
              <a:defRPr/>
            </a:lvl1pPr>
          </a:lstStyle>
          <a:p>
            <a:pPr lvl="0"/>
            <a:r>
              <a:rPr lang="en-GB" dirty="0" smtClean="0"/>
              <a:t>Click to edit Master text styles</a:t>
            </a:r>
          </a:p>
        </p:txBody>
      </p:sp>
      <p:sp>
        <p:nvSpPr>
          <p:cNvPr id="7" name="Slide Number Placeholder 6"/>
          <p:cNvSpPr>
            <a:spLocks noGrp="1"/>
          </p:cNvSpPr>
          <p:nvPr>
            <p:ph type="sldNum" sz="quarter" idx="12"/>
          </p:nvPr>
        </p:nvSpPr>
        <p:spPr/>
        <p:txBody>
          <a:bodyPr/>
          <a:lstStyle/>
          <a:p>
            <a:fld id="{CA5A786D-743A-154D-96A8-48E0CE858899}" type="slidenum">
              <a:rPr lang="en-US" smtClean="0"/>
              <a:t>‹#›</a:t>
            </a:fld>
            <a:endParaRPr lang="en-US"/>
          </a:p>
        </p:txBody>
      </p:sp>
      <p:sp>
        <p:nvSpPr>
          <p:cNvPr id="6" name="Content Placeholder 2"/>
          <p:cNvSpPr>
            <a:spLocks noGrp="1"/>
          </p:cNvSpPr>
          <p:nvPr>
            <p:ph sz="half" idx="13"/>
          </p:nvPr>
        </p:nvSpPr>
        <p:spPr>
          <a:xfrm>
            <a:off x="3351036" y="1078312"/>
            <a:ext cx="2441928" cy="3262312"/>
          </a:xfrm>
        </p:spPr>
        <p:txBody>
          <a:bodyPr/>
          <a:lstStyle>
            <a:lvl1pPr marL="0" indent="0">
              <a:buNone/>
              <a:defRPr/>
            </a:lvl1pPr>
          </a:lstStyle>
          <a:p>
            <a:pPr lvl="0"/>
            <a:r>
              <a:rPr lang="en-GB" dirty="0" smtClean="0"/>
              <a:t>Click to edit Master text styles</a:t>
            </a:r>
          </a:p>
        </p:txBody>
      </p:sp>
      <p:sp>
        <p:nvSpPr>
          <p:cNvPr id="8" name="Content Placeholder 2"/>
          <p:cNvSpPr>
            <a:spLocks noGrp="1"/>
          </p:cNvSpPr>
          <p:nvPr>
            <p:ph sz="half" idx="14"/>
          </p:nvPr>
        </p:nvSpPr>
        <p:spPr>
          <a:xfrm>
            <a:off x="6073422" y="1078312"/>
            <a:ext cx="2441928" cy="3262312"/>
          </a:xfrm>
        </p:spPr>
        <p:txBody>
          <a:bodyPr/>
          <a:lstStyle>
            <a:lvl1pPr marL="0" indent="0">
              <a:buNone/>
              <a:defRPr/>
            </a:lvl1pPr>
          </a:lstStyle>
          <a:p>
            <a:pPr lvl="0"/>
            <a:r>
              <a:rPr lang="en-GB" dirty="0" smtClean="0"/>
              <a:t>Click to edit Master text styles</a:t>
            </a:r>
          </a:p>
        </p:txBody>
      </p:sp>
    </p:spTree>
    <p:extLst>
      <p:ext uri="{BB962C8B-B14F-4D97-AF65-F5344CB8AC3E}">
        <p14:creationId xmlns:p14="http://schemas.microsoft.com/office/powerpoint/2010/main" val="2986252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A5A786D-743A-154D-96A8-48E0CE858899}" type="slidenum">
              <a:rPr lang="en-US" smtClean="0"/>
              <a:t>‹#›</a:t>
            </a:fld>
            <a:endParaRPr lang="en-US"/>
          </a:p>
        </p:txBody>
      </p:sp>
    </p:spTree>
    <p:extLst>
      <p:ext uri="{BB962C8B-B14F-4D97-AF65-F5344CB8AC3E}">
        <p14:creationId xmlns:p14="http://schemas.microsoft.com/office/powerpoint/2010/main" val="1431419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342900"/>
            <a:ext cx="3264429" cy="865011"/>
          </a:xfrm>
        </p:spPr>
        <p:txBody>
          <a:bodyPr anchor="b"/>
          <a:lstStyle>
            <a:lvl1pPr>
              <a:defRPr sz="2600"/>
            </a:lvl1pPr>
          </a:lstStyle>
          <a:p>
            <a:r>
              <a:rPr lang="en-GB" dirty="0" smtClean="0"/>
              <a:t>Click to edit Master title style</a:t>
            </a:r>
            <a:endParaRPr lang="en-US" dirty="0"/>
          </a:p>
        </p:txBody>
      </p:sp>
      <p:sp>
        <p:nvSpPr>
          <p:cNvPr id="3" name="Content Placeholder 2"/>
          <p:cNvSpPr>
            <a:spLocks noGrp="1"/>
          </p:cNvSpPr>
          <p:nvPr>
            <p:ph idx="1"/>
          </p:nvPr>
        </p:nvSpPr>
        <p:spPr>
          <a:xfrm>
            <a:off x="4165600" y="342901"/>
            <a:ext cx="4351338" cy="3992032"/>
          </a:xfrm>
        </p:spPr>
        <p:txBody>
          <a:bodyPr/>
          <a:lstStyle>
            <a:lvl1pPr>
              <a:defRPr sz="1800"/>
            </a:lvl1pPr>
            <a:lvl2pPr>
              <a:defRPr sz="1600"/>
            </a:lvl2pPr>
            <a:lvl3pPr>
              <a:defRPr sz="1400"/>
            </a:lvl3pPr>
            <a:lvl4pPr>
              <a:defRPr sz="1200"/>
            </a:lvl4pPr>
            <a:lvl5pPr>
              <a:defRPr sz="1200"/>
            </a:lvl5pPr>
            <a:lvl6pPr>
              <a:defRPr sz="2000"/>
            </a:lvl6pPr>
            <a:lvl7pPr>
              <a:defRPr sz="2000"/>
            </a:lvl7pPr>
            <a:lvl8pPr>
              <a:defRPr sz="2000"/>
            </a:lvl8pPr>
            <a:lvl9pPr>
              <a:defRPr sz="20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Text Placeholder 3"/>
          <p:cNvSpPr>
            <a:spLocks noGrp="1"/>
          </p:cNvSpPr>
          <p:nvPr>
            <p:ph type="body" sz="half" idx="2"/>
          </p:nvPr>
        </p:nvSpPr>
        <p:spPr>
          <a:xfrm>
            <a:off x="630238" y="1543050"/>
            <a:ext cx="3264429" cy="2791883"/>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smtClean="0"/>
              <a:t>Click to edit Master text styles</a:t>
            </a:r>
          </a:p>
        </p:txBody>
      </p:sp>
      <p:sp>
        <p:nvSpPr>
          <p:cNvPr id="7" name="Slide Number Placeholder 6"/>
          <p:cNvSpPr>
            <a:spLocks noGrp="1"/>
          </p:cNvSpPr>
          <p:nvPr>
            <p:ph type="sldNum" sz="quarter" idx="12"/>
          </p:nvPr>
        </p:nvSpPr>
        <p:spPr/>
        <p:txBody>
          <a:bodyPr/>
          <a:lstStyle/>
          <a:p>
            <a:fld id="{CA5A786D-743A-154D-96A8-48E0CE858899}" type="slidenum">
              <a:rPr lang="en-US" smtClean="0"/>
              <a:t>‹#›</a:t>
            </a:fld>
            <a:endParaRPr lang="en-US" dirty="0"/>
          </a:p>
        </p:txBody>
      </p:sp>
    </p:spTree>
    <p:extLst>
      <p:ext uri="{BB962C8B-B14F-4D97-AF65-F5344CB8AC3E}">
        <p14:creationId xmlns:p14="http://schemas.microsoft.com/office/powerpoint/2010/main" val="620145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Title Slide-colour ribbon">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1289" cy="5143499"/>
          </a:xfrm>
          <a:prstGeom prst="rect">
            <a:avLst/>
          </a:prstGeom>
        </p:spPr>
      </p:pic>
      <p:sp>
        <p:nvSpPr>
          <p:cNvPr id="7" name="Title 1"/>
          <p:cNvSpPr>
            <a:spLocks noGrp="1"/>
          </p:cNvSpPr>
          <p:nvPr>
            <p:ph type="title"/>
          </p:nvPr>
        </p:nvSpPr>
        <p:spPr>
          <a:xfrm>
            <a:off x="623888" y="2186193"/>
            <a:ext cx="7886700" cy="681727"/>
          </a:xfrm>
          <a:prstGeom prst="rect">
            <a:avLst/>
          </a:prstGeom>
        </p:spPr>
        <p:txBody>
          <a:bodyPr anchor="b"/>
          <a:lstStyle>
            <a:lvl1pPr>
              <a:defRPr sz="4000">
                <a:solidFill>
                  <a:schemeClr val="tx1"/>
                </a:solidFill>
                <a:latin typeface="Verdana" charset="0"/>
                <a:ea typeface="Verdana" charset="0"/>
                <a:cs typeface="Verdana" charset="0"/>
              </a:defRPr>
            </a:lvl1pPr>
          </a:lstStyle>
          <a:p>
            <a:r>
              <a:rPr lang="en-US" dirty="0" smtClean="0"/>
              <a:t>Click to edit Master title style</a:t>
            </a:r>
            <a:endParaRPr lang="en-US" dirty="0"/>
          </a:p>
        </p:txBody>
      </p:sp>
      <p:sp>
        <p:nvSpPr>
          <p:cNvPr id="8" name="Text Placeholder 2"/>
          <p:cNvSpPr>
            <a:spLocks noGrp="1"/>
          </p:cNvSpPr>
          <p:nvPr>
            <p:ph type="body" idx="1"/>
          </p:nvPr>
        </p:nvSpPr>
        <p:spPr>
          <a:xfrm>
            <a:off x="623888" y="2867920"/>
            <a:ext cx="7886700" cy="296285"/>
          </a:xfrm>
          <a:prstGeom prst="rect">
            <a:avLst/>
          </a:prstGeom>
        </p:spPr>
        <p:txBody>
          <a:bodyPr/>
          <a:lstStyle>
            <a:lvl1pPr marL="0" indent="0">
              <a:buNone/>
              <a:defRPr sz="2400">
                <a:solidFill>
                  <a:schemeClr val="tx1"/>
                </a:solidFill>
                <a:latin typeface="Verdana" charset="0"/>
                <a:ea typeface="Verdana" charset="0"/>
                <a:cs typeface="Verdana"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smtClean="0"/>
              <a:t>Edit Master text styles</a:t>
            </a: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5268" y="583892"/>
            <a:ext cx="1975441" cy="879200"/>
          </a:xfrm>
          <a:prstGeom prst="rect">
            <a:avLst/>
          </a:prstGeom>
        </p:spPr>
      </p:pic>
    </p:spTree>
    <p:extLst>
      <p:ext uri="{BB962C8B-B14F-4D97-AF65-F5344CB8AC3E}">
        <p14:creationId xmlns:p14="http://schemas.microsoft.com/office/powerpoint/2010/main" val="426705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2" name="Title Placeholder 1"/>
          <p:cNvSpPr>
            <a:spLocks noGrp="1"/>
          </p:cNvSpPr>
          <p:nvPr>
            <p:ph type="title"/>
          </p:nvPr>
        </p:nvSpPr>
        <p:spPr>
          <a:xfrm>
            <a:off x="628650" y="274638"/>
            <a:ext cx="7886700" cy="521229"/>
          </a:xfrm>
          <a:prstGeom prst="rect">
            <a:avLst/>
          </a:prstGeom>
        </p:spPr>
        <p:txBody>
          <a:bodyPr vert="horz" lIns="91440" tIns="45720" rIns="91440" bIns="45720" rtlCol="0" anchor="ctr">
            <a:noAutofit/>
          </a:bodyPr>
          <a:lstStyle/>
          <a:p>
            <a:r>
              <a:rPr lang="en-GB" dirty="0" smtClean="0"/>
              <a:t>Click to edit Master title style</a:t>
            </a:r>
            <a:endParaRPr lang="en-US" dirty="0"/>
          </a:p>
        </p:txBody>
      </p:sp>
      <p:sp>
        <p:nvSpPr>
          <p:cNvPr id="3" name="Text Placeholder 2"/>
          <p:cNvSpPr>
            <a:spLocks noGrp="1"/>
          </p:cNvSpPr>
          <p:nvPr>
            <p:ph type="body" idx="1"/>
          </p:nvPr>
        </p:nvSpPr>
        <p:spPr>
          <a:xfrm>
            <a:off x="628650" y="965200"/>
            <a:ext cx="7886700" cy="3352800"/>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6" name="Slide Number Placeholder 5"/>
          <p:cNvSpPr>
            <a:spLocks noGrp="1"/>
          </p:cNvSpPr>
          <p:nvPr>
            <p:ph type="sldNum" sz="quarter" idx="4"/>
          </p:nvPr>
        </p:nvSpPr>
        <p:spPr>
          <a:xfrm>
            <a:off x="628650" y="4816123"/>
            <a:ext cx="2057400" cy="274637"/>
          </a:xfrm>
          <a:prstGeom prst="rect">
            <a:avLst/>
          </a:prstGeom>
        </p:spPr>
        <p:txBody>
          <a:bodyPr vert="horz" lIns="91440" tIns="45720" rIns="91440" bIns="45720" rtlCol="0" anchor="ctr"/>
          <a:lstStyle>
            <a:lvl1pPr algn="l">
              <a:defRPr sz="800">
                <a:solidFill>
                  <a:schemeClr val="tx2"/>
                </a:solidFill>
                <a:latin typeface="Verdana" charset="0"/>
                <a:ea typeface="Verdana" charset="0"/>
                <a:cs typeface="Verdana" charset="0"/>
              </a:defRPr>
            </a:lvl1pPr>
          </a:lstStyle>
          <a:p>
            <a:fld id="{CA5A786D-743A-154D-96A8-48E0CE858899}" type="slidenum">
              <a:rPr lang="en-US" smtClean="0"/>
              <a:pPr/>
              <a:t>‹#›</a:t>
            </a:fld>
            <a:endParaRPr lang="en-US" dirty="0"/>
          </a:p>
        </p:txBody>
      </p:sp>
    </p:spTree>
    <p:extLst>
      <p:ext uri="{BB962C8B-B14F-4D97-AF65-F5344CB8AC3E}">
        <p14:creationId xmlns:p14="http://schemas.microsoft.com/office/powerpoint/2010/main" val="188416763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71" r:id="rId5"/>
    <p:sldLayoutId id="2147483669" r:id="rId6"/>
    <p:sldLayoutId id="2147483670" r:id="rId7"/>
    <p:sldLayoutId id="2147483714" r:id="rId8"/>
  </p:sldLayoutIdLst>
  <p:hf hdr="0" ftr="0" dt="0"/>
  <p:txStyles>
    <p:titleStyle>
      <a:lvl1pPr algn="l" defTabSz="914400" rtl="0" eaLnBrk="1" latinLnBrk="0" hangingPunct="1">
        <a:lnSpc>
          <a:spcPct val="90000"/>
        </a:lnSpc>
        <a:spcBef>
          <a:spcPct val="0"/>
        </a:spcBef>
        <a:buNone/>
        <a:defRPr sz="2600" kern="1200">
          <a:solidFill>
            <a:schemeClr val="tx1"/>
          </a:solidFill>
          <a:latin typeface="Verdana" charset="0"/>
          <a:ea typeface="Verdana" charset="0"/>
          <a:cs typeface="Verdana" charset="0"/>
        </a:defRPr>
      </a:lvl1pPr>
    </p:titleStyle>
    <p:bodyStyle>
      <a:lvl1pPr marL="228600" indent="-228600" algn="l" defTabSz="914400" rtl="0" eaLnBrk="1" latinLnBrk="0" hangingPunct="1">
        <a:lnSpc>
          <a:spcPct val="90000"/>
        </a:lnSpc>
        <a:spcBef>
          <a:spcPts val="1000"/>
        </a:spcBef>
        <a:buFont typeface="HiraMinProN-W3" charset="-128"/>
        <a:buChar char="&gt;"/>
        <a:defRPr sz="1600" kern="1200">
          <a:solidFill>
            <a:schemeClr val="tx1"/>
          </a:solidFill>
          <a:latin typeface="Verdana" charset="0"/>
          <a:ea typeface="Verdana" charset="0"/>
          <a:cs typeface="Verdana" charset="0"/>
        </a:defRPr>
      </a:lvl1pPr>
      <a:lvl2pPr marL="685800" indent="-228600" algn="l" defTabSz="914400" rtl="0" eaLnBrk="1" latinLnBrk="0" hangingPunct="1">
        <a:lnSpc>
          <a:spcPct val="90000"/>
        </a:lnSpc>
        <a:spcBef>
          <a:spcPts val="500"/>
        </a:spcBef>
        <a:buFont typeface="HiraMinProN-W3" charset="-128"/>
        <a:buChar char="&gt;"/>
        <a:defRPr sz="1400" kern="1200">
          <a:solidFill>
            <a:schemeClr val="tx1"/>
          </a:solidFill>
          <a:latin typeface="Verdana" charset="0"/>
          <a:ea typeface="Verdana" charset="0"/>
          <a:cs typeface="Verdana" charset="0"/>
        </a:defRPr>
      </a:lvl2pPr>
      <a:lvl3pPr marL="1143000" indent="-228600" algn="l" defTabSz="914400" rtl="0" eaLnBrk="1" latinLnBrk="0" hangingPunct="1">
        <a:lnSpc>
          <a:spcPct val="90000"/>
        </a:lnSpc>
        <a:spcBef>
          <a:spcPts val="500"/>
        </a:spcBef>
        <a:buFont typeface="HiraMinProN-W3" charset="-128"/>
        <a:buChar char="&gt;"/>
        <a:defRPr sz="1400" kern="1200">
          <a:solidFill>
            <a:schemeClr val="tx1"/>
          </a:solidFill>
          <a:latin typeface="Verdana" charset="0"/>
          <a:ea typeface="Verdana" charset="0"/>
          <a:cs typeface="Verdana" charset="0"/>
        </a:defRPr>
      </a:lvl3pPr>
      <a:lvl4pPr marL="1600200" indent="-228600" algn="l" defTabSz="914400" rtl="0" eaLnBrk="1" latinLnBrk="0" hangingPunct="1">
        <a:lnSpc>
          <a:spcPct val="90000"/>
        </a:lnSpc>
        <a:spcBef>
          <a:spcPts val="500"/>
        </a:spcBef>
        <a:buFont typeface="HiraMinProN-W3" charset="-128"/>
        <a:buChar char="&gt;"/>
        <a:defRPr sz="1200" kern="1200">
          <a:solidFill>
            <a:schemeClr val="tx1"/>
          </a:solidFill>
          <a:latin typeface="Verdana" charset="0"/>
          <a:ea typeface="Verdana" charset="0"/>
          <a:cs typeface="Verdana" charset="0"/>
        </a:defRPr>
      </a:lvl4pPr>
      <a:lvl5pPr marL="2057400" indent="-228600" algn="l" defTabSz="914400" rtl="0" eaLnBrk="1" latinLnBrk="0" hangingPunct="1">
        <a:lnSpc>
          <a:spcPct val="90000"/>
        </a:lnSpc>
        <a:spcBef>
          <a:spcPts val="500"/>
        </a:spcBef>
        <a:buFont typeface="HiraMinProN-W3" charset="-128"/>
        <a:buChar char="&gt;"/>
        <a:defRPr sz="1200" kern="1200">
          <a:solidFill>
            <a:schemeClr val="tx1"/>
          </a:solidFill>
          <a:latin typeface="Verdana" charset="0"/>
          <a:ea typeface="Verdana" charset="0"/>
          <a:cs typeface="Verdan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888" y="2649656"/>
            <a:ext cx="7886700" cy="681727"/>
          </a:xfrm>
        </p:spPr>
        <p:txBody>
          <a:bodyPr/>
          <a:lstStyle/>
          <a:p>
            <a:r>
              <a:rPr lang="en-US" dirty="0" smtClean="0"/>
              <a:t>Undermining and Bullying </a:t>
            </a:r>
            <a:br>
              <a:rPr lang="en-US" dirty="0" smtClean="0"/>
            </a:br>
            <a:r>
              <a:rPr lang="en-US" dirty="0" smtClean="0"/>
              <a:t>in the Surgical Workplace</a:t>
            </a:r>
            <a:endParaRPr lang="en-US" dirty="0"/>
          </a:p>
        </p:txBody>
      </p:sp>
    </p:spTree>
    <p:extLst>
      <p:ext uri="{BB962C8B-B14F-4D97-AF65-F5344CB8AC3E}">
        <p14:creationId xmlns:p14="http://schemas.microsoft.com/office/powerpoint/2010/main" val="4273551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Taking Action – Essentials </a:t>
            </a:r>
            <a:endParaRPr lang="en-GB" dirty="0"/>
          </a:p>
        </p:txBody>
      </p:sp>
      <p:sp>
        <p:nvSpPr>
          <p:cNvPr id="3" name="Content Placeholder 2"/>
          <p:cNvSpPr>
            <a:spLocks noGrp="1"/>
          </p:cNvSpPr>
          <p:nvPr>
            <p:ph idx="1"/>
          </p:nvPr>
        </p:nvSpPr>
        <p:spPr>
          <a:xfrm>
            <a:off x="628650" y="1440492"/>
            <a:ext cx="7886700" cy="2877507"/>
          </a:xfrm>
        </p:spPr>
        <p:txBody>
          <a:bodyPr>
            <a:normAutofit lnSpcReduction="10000"/>
          </a:bodyPr>
          <a:lstStyle/>
          <a:p>
            <a:r>
              <a:rPr lang="en-GB" dirty="0" smtClean="0"/>
              <a:t>Document </a:t>
            </a:r>
            <a:r>
              <a:rPr lang="en-GB" dirty="0" smtClean="0"/>
              <a:t>everything</a:t>
            </a:r>
          </a:p>
          <a:p>
            <a:pPr lvl="1"/>
            <a:r>
              <a:rPr lang="en-GB" dirty="0" smtClean="0"/>
              <a:t>Every encounter should be recorded and can be used as evidence</a:t>
            </a:r>
            <a:endParaRPr lang="en-GB" dirty="0" smtClean="0"/>
          </a:p>
          <a:p>
            <a:endParaRPr lang="en-GB" dirty="0" smtClean="0"/>
          </a:p>
          <a:p>
            <a:r>
              <a:rPr lang="en-GB" dirty="0" smtClean="0"/>
              <a:t>Remain professional</a:t>
            </a:r>
          </a:p>
          <a:p>
            <a:endParaRPr lang="en-GB" dirty="0" smtClean="0"/>
          </a:p>
          <a:p>
            <a:r>
              <a:rPr lang="en-GB" dirty="0" smtClean="0"/>
              <a:t>Stick to the facts</a:t>
            </a:r>
          </a:p>
          <a:p>
            <a:endParaRPr lang="en-GB" dirty="0" smtClean="0"/>
          </a:p>
          <a:p>
            <a:r>
              <a:rPr lang="en-GB" dirty="0" smtClean="0"/>
              <a:t>Communicate</a:t>
            </a:r>
          </a:p>
          <a:p>
            <a:pPr lvl="1"/>
            <a:r>
              <a:rPr lang="en-GB" dirty="0" smtClean="0"/>
              <a:t>Consider written communication if you don’t feel comfortable confronting the bully</a:t>
            </a:r>
            <a:endParaRPr lang="en-GB" dirty="0"/>
          </a:p>
        </p:txBody>
      </p:sp>
    </p:spTree>
    <p:extLst>
      <p:ext uri="{BB962C8B-B14F-4D97-AF65-F5344CB8AC3E}">
        <p14:creationId xmlns:p14="http://schemas.microsoft.com/office/powerpoint/2010/main" val="29558032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Stepwise Approach</a:t>
            </a:r>
            <a:endParaRPr lang="en-GB" dirty="0"/>
          </a:p>
        </p:txBody>
      </p:sp>
      <p:sp>
        <p:nvSpPr>
          <p:cNvPr id="3" name="Content Placeholder 2"/>
          <p:cNvSpPr>
            <a:spLocks noGrp="1"/>
          </p:cNvSpPr>
          <p:nvPr>
            <p:ph idx="1"/>
          </p:nvPr>
        </p:nvSpPr>
        <p:spPr/>
        <p:txBody>
          <a:bodyPr>
            <a:normAutofit fontScale="92500" lnSpcReduction="20000"/>
          </a:bodyPr>
          <a:lstStyle/>
          <a:p>
            <a:pPr marL="0" indent="0">
              <a:buNone/>
            </a:pPr>
            <a:r>
              <a:rPr lang="en-GB" dirty="0" smtClean="0"/>
              <a:t>Team</a:t>
            </a:r>
          </a:p>
          <a:p>
            <a:r>
              <a:rPr lang="en-GB" dirty="0" smtClean="0"/>
              <a:t>Clinical/educational Supervisor</a:t>
            </a:r>
          </a:p>
          <a:p>
            <a:r>
              <a:rPr lang="en-GB" dirty="0" smtClean="0"/>
              <a:t>Clinical Director</a:t>
            </a:r>
          </a:p>
          <a:p>
            <a:endParaRPr lang="en-GB" dirty="0" smtClean="0"/>
          </a:p>
          <a:p>
            <a:pPr marL="0" indent="0">
              <a:buNone/>
            </a:pPr>
            <a:r>
              <a:rPr lang="en-GB" dirty="0" smtClean="0"/>
              <a:t>Organisation</a:t>
            </a:r>
            <a:endParaRPr lang="en-GB" dirty="0"/>
          </a:p>
          <a:p>
            <a:r>
              <a:rPr lang="en-GB" dirty="0" smtClean="0"/>
              <a:t>Medical Director</a:t>
            </a:r>
          </a:p>
          <a:p>
            <a:r>
              <a:rPr lang="en-GB" dirty="0" smtClean="0"/>
              <a:t>Human Resources</a:t>
            </a:r>
          </a:p>
          <a:p>
            <a:endParaRPr lang="en-GB" dirty="0" smtClean="0"/>
          </a:p>
          <a:p>
            <a:pPr marL="0" indent="0">
              <a:buNone/>
            </a:pPr>
            <a:r>
              <a:rPr lang="en-GB" dirty="0" smtClean="0"/>
              <a:t>External</a:t>
            </a:r>
            <a:endParaRPr lang="en-GB" dirty="0"/>
          </a:p>
          <a:p>
            <a:r>
              <a:rPr lang="en-GB" dirty="0" smtClean="0"/>
              <a:t>Training Programme Director</a:t>
            </a:r>
          </a:p>
          <a:p>
            <a:r>
              <a:rPr lang="en-GB" dirty="0" smtClean="0"/>
              <a:t>BMA/GMC/CQC/Citizens Advice</a:t>
            </a:r>
            <a:endParaRPr lang="en-GB" dirty="0"/>
          </a:p>
        </p:txBody>
      </p:sp>
      <p:sp>
        <p:nvSpPr>
          <p:cNvPr id="5" name="Rectangle 4"/>
          <p:cNvSpPr/>
          <p:nvPr/>
        </p:nvSpPr>
        <p:spPr>
          <a:xfrm>
            <a:off x="3389666" y="4309117"/>
            <a:ext cx="1913729" cy="300082"/>
          </a:xfrm>
          <a:prstGeom prst="rect">
            <a:avLst/>
          </a:prstGeom>
        </p:spPr>
        <p:txBody>
          <a:bodyPr wrap="none">
            <a:spAutoFit/>
          </a:bodyPr>
          <a:lstStyle/>
          <a:p>
            <a:r>
              <a:rPr lang="en-GB" dirty="0"/>
              <a:t>The law – as a last resort</a:t>
            </a:r>
          </a:p>
        </p:txBody>
      </p:sp>
    </p:spTree>
    <p:extLst>
      <p:ext uri="{BB962C8B-B14F-4D97-AF65-F5344CB8AC3E}">
        <p14:creationId xmlns:p14="http://schemas.microsoft.com/office/powerpoint/2010/main" val="26981445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Role of the RCSEd</a:t>
            </a:r>
            <a:endParaRPr lang="en-GB"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650" y="839495"/>
            <a:ext cx="7349415" cy="5364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8650" y="1342129"/>
            <a:ext cx="8037627" cy="708032"/>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650" y="2050161"/>
            <a:ext cx="7525794" cy="2312759"/>
          </a:xfrm>
          <a:prstGeom prst="rect">
            <a:avLst/>
          </a:prstGeom>
        </p:spPr>
      </p:pic>
    </p:spTree>
    <p:extLst>
      <p:ext uri="{BB962C8B-B14F-4D97-AF65-F5344CB8AC3E}">
        <p14:creationId xmlns:p14="http://schemas.microsoft.com/office/powerpoint/2010/main" val="21616126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Key Messages</a:t>
            </a:r>
            <a:endParaRPr lang="en-GB" dirty="0"/>
          </a:p>
        </p:txBody>
      </p:sp>
      <p:sp>
        <p:nvSpPr>
          <p:cNvPr id="3" name="Content Placeholder 2"/>
          <p:cNvSpPr>
            <a:spLocks noGrp="1"/>
          </p:cNvSpPr>
          <p:nvPr>
            <p:ph idx="1"/>
          </p:nvPr>
        </p:nvSpPr>
        <p:spPr/>
        <p:txBody>
          <a:bodyPr/>
          <a:lstStyle/>
          <a:p>
            <a:r>
              <a:rPr lang="en-GB" dirty="0" smtClean="0"/>
              <a:t>Bullying and undermining behaviour is never acceptable</a:t>
            </a:r>
          </a:p>
          <a:p>
            <a:endParaRPr lang="en-GB" dirty="0" smtClean="0"/>
          </a:p>
          <a:p>
            <a:r>
              <a:rPr lang="en-GB" dirty="0" smtClean="0"/>
              <a:t>It threatens patient safety </a:t>
            </a:r>
          </a:p>
          <a:p>
            <a:endParaRPr lang="en-GB" dirty="0" smtClean="0"/>
          </a:p>
          <a:p>
            <a:r>
              <a:rPr lang="en-GB" dirty="0" smtClean="0"/>
              <a:t>It is not part of surgery</a:t>
            </a:r>
          </a:p>
          <a:p>
            <a:endParaRPr lang="en-GB" dirty="0" smtClean="0"/>
          </a:p>
          <a:p>
            <a:r>
              <a:rPr lang="en-GB" dirty="0" smtClean="0"/>
              <a:t>Report it properly – follow our guidance</a:t>
            </a:r>
          </a:p>
          <a:p>
            <a:endParaRPr lang="en-GB" dirty="0" smtClean="0"/>
          </a:p>
          <a:p>
            <a:r>
              <a:rPr lang="en-GB" dirty="0" smtClean="0"/>
              <a:t>RCSEd will lead a culture change</a:t>
            </a:r>
            <a:endParaRPr lang="en-GB" dirty="0"/>
          </a:p>
        </p:txBody>
      </p:sp>
    </p:spTree>
    <p:extLst>
      <p:ext uri="{BB962C8B-B14F-4D97-AF65-F5344CB8AC3E}">
        <p14:creationId xmlns:p14="http://schemas.microsoft.com/office/powerpoint/2010/main" val="33796312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28650" y="-935"/>
            <a:ext cx="7886700" cy="521229"/>
          </a:xfrm>
        </p:spPr>
        <p:txBody>
          <a:bodyPr/>
          <a:lstStyle/>
          <a:p>
            <a:pPr algn="ctr"/>
            <a:r>
              <a:rPr lang="en-GB" dirty="0" smtClean="0"/>
              <a:t>The problem</a:t>
            </a:r>
            <a:endParaRPr lang="en-GB" dirty="0"/>
          </a:p>
        </p:txBody>
      </p:sp>
      <p:sp>
        <p:nvSpPr>
          <p:cNvPr id="8" name="Content Placeholder 7"/>
          <p:cNvSpPr>
            <a:spLocks noGrp="1"/>
          </p:cNvSpPr>
          <p:nvPr>
            <p:ph idx="1"/>
          </p:nvPr>
        </p:nvSpPr>
        <p:spPr>
          <a:xfrm>
            <a:off x="628650" y="520293"/>
            <a:ext cx="7763788" cy="4336437"/>
          </a:xfrm>
        </p:spPr>
        <p:txBody>
          <a:bodyPr>
            <a:normAutofit fontScale="85000" lnSpcReduction="20000"/>
          </a:bodyPr>
          <a:lstStyle/>
          <a:p>
            <a:pPr>
              <a:lnSpc>
                <a:spcPct val="150000"/>
              </a:lnSpc>
            </a:pPr>
            <a:r>
              <a:rPr lang="en-GB" dirty="0"/>
              <a:t>Bullying happens in all walks of life, in most medical </a:t>
            </a:r>
            <a:r>
              <a:rPr lang="en-GB" dirty="0" smtClean="0"/>
              <a:t>specialties, and between clinical and non-clinical staff</a:t>
            </a:r>
          </a:p>
          <a:p>
            <a:pPr>
              <a:lnSpc>
                <a:spcPct val="150000"/>
              </a:lnSpc>
            </a:pPr>
            <a:endParaRPr lang="en-GB" dirty="0"/>
          </a:p>
          <a:p>
            <a:pPr>
              <a:lnSpc>
                <a:spcPct val="150000"/>
              </a:lnSpc>
            </a:pPr>
            <a:r>
              <a:rPr lang="en-GB" dirty="0" smtClean="0"/>
              <a:t>Whilst surgeons are not the only bullies, there is evidence to suggest that it is particularly prevalent in our specialty</a:t>
            </a:r>
          </a:p>
          <a:p>
            <a:pPr>
              <a:lnSpc>
                <a:spcPct val="150000"/>
              </a:lnSpc>
            </a:pPr>
            <a:endParaRPr lang="en-GB" dirty="0"/>
          </a:p>
          <a:p>
            <a:pPr>
              <a:lnSpc>
                <a:spcPct val="150000"/>
              </a:lnSpc>
            </a:pPr>
            <a:r>
              <a:rPr lang="en-GB" dirty="0" smtClean="0"/>
              <a:t>Not only is this unpleasant for us, there is evidence to show it can cause harm to our patients</a:t>
            </a:r>
          </a:p>
          <a:p>
            <a:pPr marL="0" indent="0">
              <a:lnSpc>
                <a:spcPct val="150000"/>
              </a:lnSpc>
              <a:buNone/>
            </a:pPr>
            <a:endParaRPr lang="en-GB" dirty="0"/>
          </a:p>
          <a:p>
            <a:pPr>
              <a:lnSpc>
                <a:spcPct val="150000"/>
              </a:lnSpc>
            </a:pPr>
            <a:r>
              <a:rPr lang="en-GB" dirty="0" smtClean="0"/>
              <a:t>The aim of our campaign is to offer support to those being bullied, help identify bullying behaviour in ourselves, and to lead by example by changing the culture in the surgical workplace</a:t>
            </a:r>
            <a:endParaRPr lang="en-GB" dirty="0"/>
          </a:p>
        </p:txBody>
      </p:sp>
    </p:spTree>
    <p:extLst>
      <p:ext uri="{BB962C8B-B14F-4D97-AF65-F5344CB8AC3E}">
        <p14:creationId xmlns:p14="http://schemas.microsoft.com/office/powerpoint/2010/main" val="1160883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Definitions</a:t>
            </a:r>
            <a:endParaRPr lang="en-GB" dirty="0"/>
          </a:p>
        </p:txBody>
      </p:sp>
      <p:sp>
        <p:nvSpPr>
          <p:cNvPr id="3" name="Content Placeholder 2"/>
          <p:cNvSpPr>
            <a:spLocks noGrp="1"/>
          </p:cNvSpPr>
          <p:nvPr>
            <p:ph idx="1"/>
          </p:nvPr>
        </p:nvSpPr>
        <p:spPr>
          <a:xfrm>
            <a:off x="628650" y="1240076"/>
            <a:ext cx="7886700" cy="3077923"/>
          </a:xfrm>
        </p:spPr>
        <p:txBody>
          <a:bodyPr/>
          <a:lstStyle/>
          <a:p>
            <a:pPr marL="0" indent="0">
              <a:buNone/>
            </a:pPr>
            <a:r>
              <a:rPr lang="en-GB" dirty="0" smtClean="0"/>
              <a:t>GMC</a:t>
            </a:r>
          </a:p>
          <a:p>
            <a:r>
              <a:rPr lang="en-GB" dirty="0"/>
              <a:t>‘Undermining is behaviour that subverts, weakens or wears away confidence</a:t>
            </a:r>
            <a:r>
              <a:rPr lang="en-GB" dirty="0" smtClean="0"/>
              <a:t>’</a:t>
            </a:r>
          </a:p>
          <a:p>
            <a:r>
              <a:rPr lang="en-GB" dirty="0"/>
              <a:t>‘Bullying is behaviour that hurts or frightens someone who is less powerful, often forcing them to do something they do not want to do’</a:t>
            </a:r>
          </a:p>
          <a:p>
            <a:endParaRPr lang="en-GB" dirty="0" smtClean="0"/>
          </a:p>
          <a:p>
            <a:pPr marL="0" indent="0">
              <a:buNone/>
            </a:pPr>
            <a:r>
              <a:rPr lang="en-GB" dirty="0" smtClean="0"/>
              <a:t>ACAS</a:t>
            </a:r>
          </a:p>
          <a:p>
            <a:r>
              <a:rPr lang="en-GB" dirty="0"/>
              <a:t>‘Victimisation is retaliatory action by an employer against an employee who has made or supported a complaint of discrimination</a:t>
            </a:r>
            <a:r>
              <a:rPr lang="en-GB" dirty="0" smtClean="0"/>
              <a:t>’</a:t>
            </a:r>
          </a:p>
          <a:p>
            <a:endParaRPr lang="en-GB" dirty="0"/>
          </a:p>
          <a:p>
            <a:endParaRPr lang="en-GB" dirty="0"/>
          </a:p>
        </p:txBody>
      </p:sp>
    </p:spTree>
    <p:extLst>
      <p:ext uri="{BB962C8B-B14F-4D97-AF65-F5344CB8AC3E}">
        <p14:creationId xmlns:p14="http://schemas.microsoft.com/office/powerpoint/2010/main" val="29421890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Bullying in the NHS</a:t>
            </a:r>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val="4148695856"/>
              </p:ext>
            </p:extLst>
          </p:nvPr>
        </p:nvGraphicFramePr>
        <p:xfrm>
          <a:off x="1617423" y="1008810"/>
          <a:ext cx="5909154" cy="3300854"/>
        </p:xfrm>
        <a:graphic>
          <a:graphicData uri="http://schemas.openxmlformats.org/drawingml/2006/table">
            <a:tbl>
              <a:tblPr firstRow="1" bandRow="1">
                <a:tableStyleId>{5C22544A-7EE6-4342-B048-85BDC9FD1C3A}</a:tableStyleId>
              </a:tblPr>
              <a:tblGrid>
                <a:gridCol w="1160641">
                  <a:extLst>
                    <a:ext uri="{9D8B030D-6E8A-4147-A177-3AD203B41FA5}">
                      <a16:colId xmlns:a16="http://schemas.microsoft.com/office/drawing/2014/main" xmlns="" val="20000"/>
                    </a:ext>
                  </a:extLst>
                </a:gridCol>
                <a:gridCol w="1173482">
                  <a:extLst>
                    <a:ext uri="{9D8B030D-6E8A-4147-A177-3AD203B41FA5}">
                      <a16:colId xmlns:a16="http://schemas.microsoft.com/office/drawing/2014/main" xmlns="" val="20001"/>
                    </a:ext>
                  </a:extLst>
                </a:gridCol>
                <a:gridCol w="1189201">
                  <a:extLst>
                    <a:ext uri="{9D8B030D-6E8A-4147-A177-3AD203B41FA5}">
                      <a16:colId xmlns:a16="http://schemas.microsoft.com/office/drawing/2014/main" xmlns="" val="20002"/>
                    </a:ext>
                  </a:extLst>
                </a:gridCol>
                <a:gridCol w="1344314">
                  <a:extLst>
                    <a:ext uri="{9D8B030D-6E8A-4147-A177-3AD203B41FA5}">
                      <a16:colId xmlns:a16="http://schemas.microsoft.com/office/drawing/2014/main" xmlns="" val="20003"/>
                    </a:ext>
                  </a:extLst>
                </a:gridCol>
                <a:gridCol w="1041516">
                  <a:extLst>
                    <a:ext uri="{9D8B030D-6E8A-4147-A177-3AD203B41FA5}">
                      <a16:colId xmlns:a16="http://schemas.microsoft.com/office/drawing/2014/main" xmlns="" val="20004"/>
                    </a:ext>
                  </a:extLst>
                </a:gridCol>
              </a:tblGrid>
              <a:tr h="656573">
                <a:tc>
                  <a:txBody>
                    <a:bodyPr/>
                    <a:lstStyle/>
                    <a:p>
                      <a:pPr algn="ctr"/>
                      <a:r>
                        <a:rPr lang="en-GB" sz="1300" dirty="0" smtClean="0"/>
                        <a:t>Source</a:t>
                      </a:r>
                      <a:endParaRPr lang="en-GB" sz="1300" dirty="0"/>
                    </a:p>
                  </a:txBody>
                  <a:tcPr marL="65657" marR="65657" marT="32828" marB="32828" anchor="ctr"/>
                </a:tc>
                <a:tc>
                  <a:txBody>
                    <a:bodyPr/>
                    <a:lstStyle/>
                    <a:p>
                      <a:pPr algn="ctr"/>
                      <a:r>
                        <a:rPr lang="en-GB" sz="1300" dirty="0" smtClean="0"/>
                        <a:t>N,</a:t>
                      </a:r>
                    </a:p>
                    <a:p>
                      <a:pPr algn="ctr"/>
                      <a:r>
                        <a:rPr lang="en-GB" sz="1300" dirty="0" smtClean="0"/>
                        <a:t>Participant</a:t>
                      </a:r>
                      <a:r>
                        <a:rPr lang="en-GB" sz="1300" baseline="0" dirty="0" smtClean="0"/>
                        <a:t> type</a:t>
                      </a:r>
                      <a:r>
                        <a:rPr lang="en-GB" sz="1300" dirty="0" smtClean="0"/>
                        <a:t> </a:t>
                      </a:r>
                      <a:endParaRPr lang="en-GB" sz="1300" dirty="0"/>
                    </a:p>
                  </a:txBody>
                  <a:tcPr marL="65657" marR="65657" marT="32828" marB="32828"/>
                </a:tc>
                <a:tc>
                  <a:txBody>
                    <a:bodyPr/>
                    <a:lstStyle/>
                    <a:p>
                      <a:pPr algn="ctr"/>
                      <a:r>
                        <a:rPr lang="en-GB" sz="1300" dirty="0" smtClean="0"/>
                        <a:t>Perceive</a:t>
                      </a:r>
                      <a:r>
                        <a:rPr lang="en-GB" sz="1300" baseline="0" dirty="0" smtClean="0"/>
                        <a:t> they have been bullied</a:t>
                      </a:r>
                      <a:endParaRPr lang="en-GB" sz="1300" dirty="0"/>
                    </a:p>
                  </a:txBody>
                  <a:tcPr marL="65657" marR="65657" marT="32828" marB="32828"/>
                </a:tc>
                <a:tc>
                  <a:txBody>
                    <a:bodyPr/>
                    <a:lstStyle/>
                    <a:p>
                      <a:pPr algn="ctr"/>
                      <a:r>
                        <a:rPr lang="en-GB" sz="1300" dirty="0" smtClean="0"/>
                        <a:t>Have witnessed bullying of a colleague</a:t>
                      </a:r>
                      <a:endParaRPr lang="en-GB" sz="1300" dirty="0"/>
                    </a:p>
                  </a:txBody>
                  <a:tcPr marL="65657" marR="65657" marT="32828" marB="32828"/>
                </a:tc>
                <a:tc>
                  <a:txBody>
                    <a:bodyPr/>
                    <a:lstStyle/>
                    <a:p>
                      <a:pPr algn="ctr"/>
                      <a:r>
                        <a:rPr lang="en-GB" sz="1300" dirty="0" smtClean="0"/>
                        <a:t>Felt</a:t>
                      </a:r>
                      <a:r>
                        <a:rPr lang="en-GB" sz="1300" baseline="0" dirty="0" smtClean="0"/>
                        <a:t> able to report bullying</a:t>
                      </a:r>
                      <a:endParaRPr lang="en-GB" sz="1300" dirty="0"/>
                    </a:p>
                  </a:txBody>
                  <a:tcPr marL="65657" marR="65657" marT="32828" marB="32828"/>
                </a:tc>
                <a:extLst>
                  <a:ext uri="{0D108BD9-81ED-4DB2-BD59-A6C34878D82A}">
                    <a16:rowId xmlns:a16="http://schemas.microsoft.com/office/drawing/2014/main" xmlns="" val="10000"/>
                  </a:ext>
                </a:extLst>
              </a:tr>
              <a:tr h="651149">
                <a:tc>
                  <a:txBody>
                    <a:bodyPr/>
                    <a:lstStyle/>
                    <a:p>
                      <a:r>
                        <a:rPr lang="en-GB" sz="1300" dirty="0" smtClean="0"/>
                        <a:t>GMC</a:t>
                      </a:r>
                      <a:r>
                        <a:rPr lang="en-GB" sz="1300" baseline="0" dirty="0" smtClean="0"/>
                        <a:t> (2014)</a:t>
                      </a:r>
                    </a:p>
                    <a:p>
                      <a:endParaRPr lang="en-GB" sz="1300" baseline="0" dirty="0" smtClean="0"/>
                    </a:p>
                  </a:txBody>
                  <a:tcPr marL="65657" marR="65657" marT="32828" marB="32828"/>
                </a:tc>
                <a:tc>
                  <a:txBody>
                    <a:bodyPr/>
                    <a:lstStyle/>
                    <a:p>
                      <a:pPr algn="ctr"/>
                      <a:r>
                        <a:rPr lang="en-GB" sz="1300" dirty="0" smtClean="0"/>
                        <a:t>53,077</a:t>
                      </a:r>
                    </a:p>
                    <a:p>
                      <a:pPr algn="ctr"/>
                      <a:r>
                        <a:rPr lang="en-GB" sz="1300" dirty="0" smtClean="0"/>
                        <a:t>Trainee</a:t>
                      </a:r>
                      <a:r>
                        <a:rPr lang="en-GB" sz="1300" baseline="0" dirty="0" smtClean="0"/>
                        <a:t> </a:t>
                      </a:r>
                      <a:r>
                        <a:rPr lang="en-GB" sz="1300" baseline="0" dirty="0" smtClean="0"/>
                        <a:t>doctors</a:t>
                      </a:r>
                    </a:p>
                    <a:p>
                      <a:pPr algn="ctr"/>
                      <a:r>
                        <a:rPr lang="en-GB" sz="1300" baseline="0" dirty="0" smtClean="0"/>
                        <a:t>(all specialties)</a:t>
                      </a:r>
                      <a:endParaRPr lang="en-GB" sz="1300" dirty="0"/>
                    </a:p>
                  </a:txBody>
                  <a:tcPr marL="65657" marR="65657" marT="32828" marB="32828"/>
                </a:tc>
                <a:tc>
                  <a:txBody>
                    <a:bodyPr/>
                    <a:lstStyle/>
                    <a:p>
                      <a:pPr algn="ctr"/>
                      <a:r>
                        <a:rPr lang="en-GB" sz="1300" dirty="0" smtClean="0"/>
                        <a:t>4,246 </a:t>
                      </a:r>
                    </a:p>
                    <a:p>
                      <a:pPr algn="ctr"/>
                      <a:r>
                        <a:rPr lang="en-GB" sz="1300" dirty="0" smtClean="0"/>
                        <a:t>(8.0%)</a:t>
                      </a:r>
                      <a:endParaRPr lang="en-GB" sz="1300" dirty="0"/>
                    </a:p>
                  </a:txBody>
                  <a:tcPr marL="65657" marR="65657" marT="32828" marB="32828"/>
                </a:tc>
                <a:tc>
                  <a:txBody>
                    <a:bodyPr/>
                    <a:lstStyle/>
                    <a:p>
                      <a:pPr algn="ctr"/>
                      <a:r>
                        <a:rPr lang="en-GB" sz="1300" dirty="0" smtClean="0"/>
                        <a:t>7,272</a:t>
                      </a:r>
                    </a:p>
                    <a:p>
                      <a:pPr algn="ctr"/>
                      <a:r>
                        <a:rPr lang="en-GB" sz="1300" dirty="0" smtClean="0"/>
                        <a:t>(13.7%)</a:t>
                      </a:r>
                      <a:endParaRPr lang="en-GB" sz="1300" dirty="0"/>
                    </a:p>
                  </a:txBody>
                  <a:tcPr marL="65657" marR="65657" marT="32828" marB="32828"/>
                </a:tc>
                <a:tc>
                  <a:txBody>
                    <a:bodyPr/>
                    <a:lstStyle/>
                    <a:p>
                      <a:pPr algn="ctr"/>
                      <a:r>
                        <a:rPr lang="en-GB" sz="1300" dirty="0" smtClean="0"/>
                        <a:t>531</a:t>
                      </a:r>
                    </a:p>
                    <a:p>
                      <a:pPr algn="ctr"/>
                      <a:r>
                        <a:rPr lang="en-GB" sz="1300" dirty="0" smtClean="0"/>
                        <a:t>(1.0%)</a:t>
                      </a:r>
                      <a:endParaRPr lang="en-GB" sz="1300" dirty="0"/>
                    </a:p>
                  </a:txBody>
                  <a:tcPr marL="65657" marR="65657" marT="32828" marB="32828"/>
                </a:tc>
                <a:extLst>
                  <a:ext uri="{0D108BD9-81ED-4DB2-BD59-A6C34878D82A}">
                    <a16:rowId xmlns:a16="http://schemas.microsoft.com/office/drawing/2014/main" xmlns="" val="10001"/>
                  </a:ext>
                </a:extLst>
              </a:tr>
              <a:tr h="1050516">
                <a:tc>
                  <a:txBody>
                    <a:bodyPr/>
                    <a:lstStyle/>
                    <a:p>
                      <a:r>
                        <a:rPr lang="en-GB" sz="1300" dirty="0" smtClean="0"/>
                        <a:t>Carter et al.</a:t>
                      </a:r>
                      <a:r>
                        <a:rPr lang="en-GB" sz="1300" baseline="0" dirty="0" smtClean="0"/>
                        <a:t> 2015</a:t>
                      </a:r>
                    </a:p>
                    <a:p>
                      <a:r>
                        <a:rPr lang="en-GB" sz="1300" baseline="0" dirty="0" smtClean="0"/>
                        <a:t>BMJ Open</a:t>
                      </a:r>
                    </a:p>
                    <a:p>
                      <a:pPr marL="0" marR="0" indent="0" algn="l" defTabSz="914400" rtl="0" eaLnBrk="1" fontAlgn="auto" latinLnBrk="0" hangingPunct="1">
                        <a:lnSpc>
                          <a:spcPct val="100000"/>
                        </a:lnSpc>
                        <a:spcBef>
                          <a:spcPts val="0"/>
                        </a:spcBef>
                        <a:spcAft>
                          <a:spcPts val="0"/>
                        </a:spcAft>
                        <a:buClrTx/>
                        <a:buSzTx/>
                        <a:buFontTx/>
                        <a:buNone/>
                        <a:tabLst/>
                        <a:defRPr/>
                      </a:pPr>
                      <a:r>
                        <a:rPr lang="en-GB" sz="1300" baseline="0" dirty="0" smtClean="0"/>
                        <a:t>3(6):</a:t>
                      </a:r>
                      <a:r>
                        <a:rPr lang="en-US" sz="1300" kern="1200" dirty="0" smtClean="0">
                          <a:solidFill>
                            <a:schemeClr val="dk1"/>
                          </a:solidFill>
                          <a:effectLst/>
                          <a:latin typeface="+mn-lt"/>
                          <a:ea typeface="+mn-ea"/>
                          <a:cs typeface="+mn-cs"/>
                        </a:rPr>
                        <a:t>e002628</a:t>
                      </a:r>
                    </a:p>
                    <a:p>
                      <a:endParaRPr lang="en-GB" sz="1300" dirty="0"/>
                    </a:p>
                  </a:txBody>
                  <a:tcPr marL="65657" marR="65657" marT="32828" marB="32828"/>
                </a:tc>
                <a:tc>
                  <a:txBody>
                    <a:bodyPr/>
                    <a:lstStyle/>
                    <a:p>
                      <a:pPr algn="ctr"/>
                      <a:r>
                        <a:rPr lang="en-GB" sz="1300" dirty="0" smtClean="0"/>
                        <a:t>2,950</a:t>
                      </a:r>
                    </a:p>
                    <a:p>
                      <a:pPr algn="ctr"/>
                      <a:r>
                        <a:rPr lang="en-GB" sz="1300" baseline="0" dirty="0" smtClean="0"/>
                        <a:t>NHS medical and non-medical staff</a:t>
                      </a:r>
                      <a:r>
                        <a:rPr lang="en-GB" sz="1300" dirty="0" smtClean="0"/>
                        <a:t> </a:t>
                      </a:r>
                      <a:endParaRPr lang="en-GB" sz="1300" dirty="0"/>
                    </a:p>
                  </a:txBody>
                  <a:tcPr marL="65657" marR="65657" marT="32828" marB="32828"/>
                </a:tc>
                <a:tc>
                  <a:txBody>
                    <a:bodyPr/>
                    <a:lstStyle/>
                    <a:p>
                      <a:pPr algn="ctr"/>
                      <a:r>
                        <a:rPr lang="en-GB" sz="1300" dirty="0" smtClean="0"/>
                        <a:t>590</a:t>
                      </a:r>
                    </a:p>
                    <a:p>
                      <a:pPr algn="ctr"/>
                      <a:r>
                        <a:rPr lang="en-GB" sz="1300" dirty="0" smtClean="0"/>
                        <a:t>(20.0%)</a:t>
                      </a:r>
                      <a:endParaRPr lang="en-GB" sz="1300" dirty="0"/>
                    </a:p>
                  </a:txBody>
                  <a:tcPr marL="65657" marR="65657" marT="32828" marB="32828"/>
                </a:tc>
                <a:tc>
                  <a:txBody>
                    <a:bodyPr/>
                    <a:lstStyle/>
                    <a:p>
                      <a:pPr algn="ctr"/>
                      <a:r>
                        <a:rPr lang="en-GB" sz="1300" dirty="0" smtClean="0"/>
                        <a:t>1,269</a:t>
                      </a:r>
                    </a:p>
                    <a:p>
                      <a:pPr algn="ctr"/>
                      <a:r>
                        <a:rPr lang="en-GB" sz="1300" dirty="0" smtClean="0"/>
                        <a:t>(43.0%)</a:t>
                      </a:r>
                      <a:endParaRPr lang="en-GB" sz="1300" dirty="0"/>
                    </a:p>
                  </a:txBody>
                  <a:tcPr marL="65657" marR="65657" marT="32828" marB="32828"/>
                </a:tc>
                <a:tc>
                  <a:txBody>
                    <a:bodyPr/>
                    <a:lstStyle/>
                    <a:p>
                      <a:pPr algn="ctr"/>
                      <a:r>
                        <a:rPr lang="en-GB" sz="1300" dirty="0" smtClean="0"/>
                        <a:t>80-422</a:t>
                      </a:r>
                    </a:p>
                    <a:p>
                      <a:pPr algn="ctr"/>
                      <a:r>
                        <a:rPr lang="en-GB" sz="1300" dirty="0" smtClean="0"/>
                        <a:t>(2.7-14.3%)*</a:t>
                      </a:r>
                      <a:endParaRPr lang="en-GB" sz="1300" dirty="0"/>
                    </a:p>
                  </a:txBody>
                  <a:tcPr marL="65657" marR="65657" marT="32828" marB="32828"/>
                </a:tc>
                <a:extLst>
                  <a:ext uri="{0D108BD9-81ED-4DB2-BD59-A6C34878D82A}">
                    <a16:rowId xmlns:a16="http://schemas.microsoft.com/office/drawing/2014/main" xmlns="" val="10002"/>
                  </a:ext>
                </a:extLst>
              </a:tr>
              <a:tr h="924566">
                <a:tc>
                  <a:txBody>
                    <a:bodyPr/>
                    <a:lstStyle/>
                    <a:p>
                      <a:r>
                        <a:rPr lang="en-GB" sz="1300" dirty="0" err="1" smtClean="0"/>
                        <a:t>RCSEd</a:t>
                      </a:r>
                      <a:r>
                        <a:rPr lang="en-GB" sz="1300" baseline="0" dirty="0" smtClean="0"/>
                        <a:t> (2015)</a:t>
                      </a:r>
                      <a:endParaRPr lang="en-GB" sz="1300" dirty="0"/>
                    </a:p>
                  </a:txBody>
                  <a:tcPr marL="65657" marR="65657" marT="32828" marB="32828"/>
                </a:tc>
                <a:tc>
                  <a:txBody>
                    <a:bodyPr/>
                    <a:lstStyle/>
                    <a:p>
                      <a:pPr algn="ctr"/>
                      <a:r>
                        <a:rPr lang="en-GB" sz="1300" dirty="0" smtClean="0"/>
                        <a:t>1,049</a:t>
                      </a:r>
                    </a:p>
                    <a:p>
                      <a:pPr algn="ctr"/>
                      <a:r>
                        <a:rPr lang="en-GB" sz="1300" dirty="0" smtClean="0"/>
                        <a:t>Members</a:t>
                      </a:r>
                      <a:r>
                        <a:rPr lang="en-GB" sz="1300" baseline="0" dirty="0" smtClean="0"/>
                        <a:t> and Fellows</a:t>
                      </a:r>
                      <a:endParaRPr lang="en-GB" sz="1300" dirty="0"/>
                    </a:p>
                  </a:txBody>
                  <a:tcPr marL="65657" marR="65657" marT="32828" marB="32828"/>
                </a:tc>
                <a:tc>
                  <a:txBody>
                    <a:bodyPr/>
                    <a:lstStyle/>
                    <a:p>
                      <a:pPr algn="ctr"/>
                      <a:r>
                        <a:rPr lang="en-GB" sz="1300" dirty="0" smtClean="0"/>
                        <a:t>357</a:t>
                      </a:r>
                    </a:p>
                    <a:p>
                      <a:pPr algn="ctr"/>
                      <a:r>
                        <a:rPr lang="en-GB" sz="1300" dirty="0" smtClean="0"/>
                        <a:t>(34%)</a:t>
                      </a:r>
                      <a:endParaRPr lang="en-GB" sz="1300" dirty="0"/>
                    </a:p>
                  </a:txBody>
                  <a:tcPr marL="65657" marR="65657" marT="32828" marB="32828"/>
                </a:tc>
                <a:tc>
                  <a:txBody>
                    <a:bodyPr/>
                    <a:lstStyle/>
                    <a:p>
                      <a:pPr algn="ctr"/>
                      <a:r>
                        <a:rPr lang="en-GB" sz="1300" dirty="0" smtClean="0"/>
                        <a:t>388</a:t>
                      </a:r>
                    </a:p>
                    <a:p>
                      <a:pPr algn="ctr"/>
                      <a:r>
                        <a:rPr lang="en-GB" sz="1300" dirty="0" smtClean="0"/>
                        <a:t>(37%)</a:t>
                      </a:r>
                      <a:endParaRPr lang="en-GB" sz="1300" dirty="0"/>
                    </a:p>
                  </a:txBody>
                  <a:tcPr marL="65657" marR="65657" marT="32828" marB="32828"/>
                </a:tc>
                <a:tc>
                  <a:txBody>
                    <a:bodyPr/>
                    <a:lstStyle/>
                    <a:p>
                      <a:pPr algn="ctr"/>
                      <a:r>
                        <a:rPr lang="en-GB" sz="1300" dirty="0" smtClean="0"/>
                        <a:t>346</a:t>
                      </a:r>
                    </a:p>
                    <a:p>
                      <a:pPr algn="ctr"/>
                      <a:r>
                        <a:rPr lang="en-GB" sz="1300" dirty="0" smtClean="0"/>
                        <a:t>(33%)</a:t>
                      </a:r>
                      <a:endParaRPr lang="en-GB" sz="1300" dirty="0"/>
                    </a:p>
                  </a:txBody>
                  <a:tcPr marL="65657" marR="65657" marT="32828" marB="32828"/>
                </a:tc>
                <a:extLst>
                  <a:ext uri="{0D108BD9-81ED-4DB2-BD59-A6C34878D82A}">
                    <a16:rowId xmlns:a16="http://schemas.microsoft.com/office/drawing/2014/main" xmlns="" val="10003"/>
                  </a:ext>
                </a:extLst>
              </a:tr>
            </a:tbl>
          </a:graphicData>
        </a:graphic>
      </p:graphicFrame>
      <p:sp>
        <p:nvSpPr>
          <p:cNvPr id="7" name="Rectangle 6"/>
          <p:cNvSpPr/>
          <p:nvPr/>
        </p:nvSpPr>
        <p:spPr>
          <a:xfrm>
            <a:off x="1617423" y="4359851"/>
            <a:ext cx="2836033" cy="307777"/>
          </a:xfrm>
          <a:prstGeom prst="rect">
            <a:avLst/>
          </a:prstGeom>
        </p:spPr>
        <p:txBody>
          <a:bodyPr wrap="none">
            <a:spAutoFit/>
          </a:bodyPr>
          <a:lstStyle/>
          <a:p>
            <a:r>
              <a:rPr lang="en-GB" sz="1400" dirty="0"/>
              <a:t>* Depending on the type of bullying </a:t>
            </a:r>
          </a:p>
        </p:txBody>
      </p:sp>
    </p:spTree>
    <p:extLst>
      <p:ext uri="{BB962C8B-B14F-4D97-AF65-F5344CB8AC3E}">
        <p14:creationId xmlns:p14="http://schemas.microsoft.com/office/powerpoint/2010/main" val="30244301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1" y="188641"/>
            <a:ext cx="5973915" cy="1171163"/>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1625" y="1409908"/>
            <a:ext cx="4597682" cy="2971248"/>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99307" y="1409908"/>
            <a:ext cx="4076146" cy="2761259"/>
          </a:xfrm>
          <a:prstGeom prst="rect">
            <a:avLst/>
          </a:prstGeom>
        </p:spPr>
      </p:pic>
    </p:spTree>
    <p:extLst>
      <p:ext uri="{BB962C8B-B14F-4D97-AF65-F5344CB8AC3E}">
        <p14:creationId xmlns:p14="http://schemas.microsoft.com/office/powerpoint/2010/main" val="6214264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Law</a:t>
            </a:r>
            <a:endParaRPr lang="en-GB" dirty="0"/>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2239849700"/>
              </p:ext>
            </p:extLst>
          </p:nvPr>
        </p:nvGraphicFramePr>
        <p:xfrm>
          <a:off x="1880616" y="921128"/>
          <a:ext cx="5382768" cy="3523509"/>
        </p:xfrm>
        <a:graphic>
          <a:graphicData uri="http://schemas.openxmlformats.org/drawingml/2006/table">
            <a:tbl>
              <a:tblPr firstRow="1" bandRow="1">
                <a:tableStyleId>{5C22544A-7EE6-4342-B048-85BDC9FD1C3A}</a:tableStyleId>
              </a:tblPr>
              <a:tblGrid>
                <a:gridCol w="995836">
                  <a:extLst>
                    <a:ext uri="{9D8B030D-6E8A-4147-A177-3AD203B41FA5}">
                      <a16:colId xmlns:a16="http://schemas.microsoft.com/office/drawing/2014/main" xmlns="" val="20000"/>
                    </a:ext>
                  </a:extLst>
                </a:gridCol>
                <a:gridCol w="1412957">
                  <a:extLst>
                    <a:ext uri="{9D8B030D-6E8A-4147-A177-3AD203B41FA5}">
                      <a16:colId xmlns:a16="http://schemas.microsoft.com/office/drawing/2014/main" xmlns="" val="20001"/>
                    </a:ext>
                  </a:extLst>
                </a:gridCol>
                <a:gridCol w="1628283">
                  <a:extLst>
                    <a:ext uri="{9D8B030D-6E8A-4147-A177-3AD203B41FA5}">
                      <a16:colId xmlns:a16="http://schemas.microsoft.com/office/drawing/2014/main" xmlns="" val="20002"/>
                    </a:ext>
                  </a:extLst>
                </a:gridCol>
                <a:gridCol w="1345692">
                  <a:extLst>
                    <a:ext uri="{9D8B030D-6E8A-4147-A177-3AD203B41FA5}">
                      <a16:colId xmlns:a16="http://schemas.microsoft.com/office/drawing/2014/main" xmlns="" val="20003"/>
                    </a:ext>
                  </a:extLst>
                </a:gridCol>
              </a:tblGrid>
              <a:tr h="239234">
                <a:tc>
                  <a:txBody>
                    <a:bodyPr/>
                    <a:lstStyle/>
                    <a:p>
                      <a:r>
                        <a:rPr lang="en-GB" sz="1200" dirty="0" smtClean="0">
                          <a:solidFill>
                            <a:schemeClr val="tx1"/>
                          </a:solidFill>
                        </a:rPr>
                        <a:t>Allegation</a:t>
                      </a:r>
                      <a:endParaRPr lang="en-GB" sz="1200" dirty="0">
                        <a:solidFill>
                          <a:schemeClr val="tx1"/>
                        </a:solidFill>
                      </a:endParaRPr>
                    </a:p>
                  </a:txBody>
                  <a:tcPr marL="59809" marR="59809" marT="29904" marB="29904"/>
                </a:tc>
                <a:tc>
                  <a:txBody>
                    <a:bodyPr/>
                    <a:lstStyle/>
                    <a:p>
                      <a:r>
                        <a:rPr lang="en-GB" sz="1200" dirty="0" smtClean="0">
                          <a:solidFill>
                            <a:schemeClr val="tx1"/>
                          </a:solidFill>
                        </a:rPr>
                        <a:t>Act of Parliament</a:t>
                      </a:r>
                      <a:endParaRPr lang="en-GB" sz="1200" dirty="0">
                        <a:solidFill>
                          <a:schemeClr val="tx1"/>
                        </a:solidFill>
                      </a:endParaRPr>
                    </a:p>
                  </a:txBody>
                  <a:tcPr marL="59809" marR="59809" marT="29904" marB="29904"/>
                </a:tc>
                <a:tc>
                  <a:txBody>
                    <a:bodyPr/>
                    <a:lstStyle/>
                    <a:p>
                      <a:r>
                        <a:rPr lang="en-GB" sz="1200" dirty="0" smtClean="0">
                          <a:solidFill>
                            <a:schemeClr val="tx1"/>
                          </a:solidFill>
                        </a:rPr>
                        <a:t>Remedy</a:t>
                      </a:r>
                      <a:endParaRPr lang="en-GB" sz="1200" dirty="0">
                        <a:solidFill>
                          <a:schemeClr val="tx1"/>
                        </a:solidFill>
                      </a:endParaRPr>
                    </a:p>
                  </a:txBody>
                  <a:tcPr marL="59809" marR="59809" marT="29904" marB="29904"/>
                </a:tc>
                <a:tc>
                  <a:txBody>
                    <a:bodyPr/>
                    <a:lstStyle/>
                    <a:p>
                      <a:r>
                        <a:rPr lang="en-GB" sz="1200" dirty="0" err="1" smtClean="0">
                          <a:solidFill>
                            <a:schemeClr val="tx1"/>
                          </a:solidFill>
                        </a:rPr>
                        <a:t>Punition</a:t>
                      </a:r>
                      <a:endParaRPr lang="en-GB" sz="1200" dirty="0">
                        <a:solidFill>
                          <a:schemeClr val="tx1"/>
                        </a:solidFill>
                      </a:endParaRPr>
                    </a:p>
                  </a:txBody>
                  <a:tcPr marL="59809" marR="59809" marT="29904" marB="29904"/>
                </a:tc>
                <a:extLst>
                  <a:ext uri="{0D108BD9-81ED-4DB2-BD59-A6C34878D82A}">
                    <a16:rowId xmlns:a16="http://schemas.microsoft.com/office/drawing/2014/main" xmlns="" val="10000"/>
                  </a:ext>
                </a:extLst>
              </a:tr>
              <a:tr h="239234">
                <a:tc>
                  <a:txBody>
                    <a:bodyPr/>
                    <a:lstStyle/>
                    <a:p>
                      <a:r>
                        <a:rPr lang="en-GB" sz="1200" dirty="0" smtClean="0">
                          <a:solidFill>
                            <a:schemeClr val="tx1"/>
                          </a:solidFill>
                        </a:rPr>
                        <a:t>Bullying</a:t>
                      </a:r>
                      <a:endParaRPr lang="en-GB" sz="1200" dirty="0">
                        <a:solidFill>
                          <a:schemeClr val="tx1"/>
                        </a:solidFill>
                      </a:endParaRPr>
                    </a:p>
                  </a:txBody>
                  <a:tcPr marL="59809" marR="59809" marT="29904" marB="29904"/>
                </a:tc>
                <a:tc>
                  <a:txBody>
                    <a:bodyPr/>
                    <a:lstStyle/>
                    <a:p>
                      <a:r>
                        <a:rPr lang="en-GB" sz="1200" dirty="0" smtClean="0">
                          <a:solidFill>
                            <a:schemeClr val="tx1"/>
                          </a:solidFill>
                        </a:rPr>
                        <a:t>None</a:t>
                      </a:r>
                      <a:endParaRPr lang="en-GB" sz="1200" dirty="0">
                        <a:solidFill>
                          <a:schemeClr val="tx1"/>
                        </a:solidFill>
                      </a:endParaRPr>
                    </a:p>
                  </a:txBody>
                  <a:tcPr marL="59809" marR="59809" marT="29904" marB="29904"/>
                </a:tc>
                <a:tc>
                  <a:txBody>
                    <a:bodyPr/>
                    <a:lstStyle/>
                    <a:p>
                      <a:r>
                        <a:rPr lang="en-GB" sz="1200" dirty="0" smtClean="0">
                          <a:solidFill>
                            <a:schemeClr val="tx1"/>
                          </a:solidFill>
                        </a:rPr>
                        <a:t>None</a:t>
                      </a:r>
                      <a:endParaRPr lang="en-GB" sz="1200" dirty="0">
                        <a:solidFill>
                          <a:schemeClr val="tx1"/>
                        </a:solidFill>
                      </a:endParaRPr>
                    </a:p>
                  </a:txBody>
                  <a:tcPr marL="59809" marR="59809" marT="29904" marB="29904"/>
                </a:tc>
                <a:tc>
                  <a:txBody>
                    <a:bodyPr/>
                    <a:lstStyle/>
                    <a:p>
                      <a:r>
                        <a:rPr lang="en-GB" sz="1200" dirty="0" smtClean="0">
                          <a:solidFill>
                            <a:schemeClr val="tx1"/>
                          </a:solidFill>
                        </a:rPr>
                        <a:t>None</a:t>
                      </a:r>
                      <a:endParaRPr lang="en-GB" sz="1200" dirty="0">
                        <a:solidFill>
                          <a:schemeClr val="tx1"/>
                        </a:solidFill>
                      </a:endParaRPr>
                    </a:p>
                  </a:txBody>
                  <a:tcPr marL="59809" marR="59809" marT="29904" marB="29904"/>
                </a:tc>
                <a:extLst>
                  <a:ext uri="{0D108BD9-81ED-4DB2-BD59-A6C34878D82A}">
                    <a16:rowId xmlns:a16="http://schemas.microsoft.com/office/drawing/2014/main" xmlns="" val="10001"/>
                  </a:ext>
                </a:extLst>
              </a:tr>
              <a:tr h="239234">
                <a:tc>
                  <a:txBody>
                    <a:bodyPr/>
                    <a:lstStyle/>
                    <a:p>
                      <a:r>
                        <a:rPr lang="en-GB" sz="1200" dirty="0" smtClean="0">
                          <a:solidFill>
                            <a:schemeClr val="tx1"/>
                          </a:solidFill>
                        </a:rPr>
                        <a:t>Undermining</a:t>
                      </a:r>
                      <a:endParaRPr lang="en-GB" sz="1200" dirty="0">
                        <a:solidFill>
                          <a:schemeClr val="tx1"/>
                        </a:solidFill>
                      </a:endParaRPr>
                    </a:p>
                  </a:txBody>
                  <a:tcPr marL="59809" marR="59809" marT="29904" marB="29904"/>
                </a:tc>
                <a:tc>
                  <a:txBody>
                    <a:bodyPr/>
                    <a:lstStyle/>
                    <a:p>
                      <a:r>
                        <a:rPr lang="en-GB" sz="1200" dirty="0" smtClean="0">
                          <a:solidFill>
                            <a:schemeClr val="tx1"/>
                          </a:solidFill>
                        </a:rPr>
                        <a:t>None</a:t>
                      </a:r>
                      <a:endParaRPr lang="en-GB" sz="1200" dirty="0">
                        <a:solidFill>
                          <a:schemeClr val="tx1"/>
                        </a:solidFill>
                      </a:endParaRPr>
                    </a:p>
                  </a:txBody>
                  <a:tcPr marL="59809" marR="59809" marT="29904" marB="29904"/>
                </a:tc>
                <a:tc>
                  <a:txBody>
                    <a:bodyPr/>
                    <a:lstStyle/>
                    <a:p>
                      <a:r>
                        <a:rPr lang="en-GB" sz="1200" dirty="0" smtClean="0">
                          <a:solidFill>
                            <a:schemeClr val="tx1"/>
                          </a:solidFill>
                        </a:rPr>
                        <a:t>None</a:t>
                      </a:r>
                      <a:endParaRPr lang="en-GB" sz="1200" dirty="0">
                        <a:solidFill>
                          <a:schemeClr val="tx1"/>
                        </a:solidFill>
                      </a:endParaRPr>
                    </a:p>
                  </a:txBody>
                  <a:tcPr marL="59809" marR="59809" marT="29904" marB="29904"/>
                </a:tc>
                <a:tc>
                  <a:txBody>
                    <a:bodyPr/>
                    <a:lstStyle/>
                    <a:p>
                      <a:r>
                        <a:rPr lang="en-GB" sz="1200" dirty="0" smtClean="0">
                          <a:solidFill>
                            <a:schemeClr val="tx1"/>
                          </a:solidFill>
                        </a:rPr>
                        <a:t>None</a:t>
                      </a:r>
                      <a:endParaRPr lang="en-GB" sz="1200" dirty="0">
                        <a:solidFill>
                          <a:schemeClr val="tx1"/>
                        </a:solidFill>
                      </a:endParaRPr>
                    </a:p>
                  </a:txBody>
                  <a:tcPr marL="59809" marR="59809" marT="29904" marB="29904"/>
                </a:tc>
                <a:extLst>
                  <a:ext uri="{0D108BD9-81ED-4DB2-BD59-A6C34878D82A}">
                    <a16:rowId xmlns:a16="http://schemas.microsoft.com/office/drawing/2014/main" xmlns="" val="10002"/>
                  </a:ext>
                </a:extLst>
              </a:tr>
              <a:tr h="418660">
                <a:tc>
                  <a:txBody>
                    <a:bodyPr/>
                    <a:lstStyle/>
                    <a:p>
                      <a:r>
                        <a:rPr lang="en-GB" sz="1200" dirty="0" smtClean="0">
                          <a:solidFill>
                            <a:schemeClr val="tx1"/>
                          </a:solidFill>
                        </a:rPr>
                        <a:t>Harassment</a:t>
                      </a:r>
                      <a:endParaRPr lang="en-GB" sz="1200" dirty="0">
                        <a:solidFill>
                          <a:schemeClr val="tx1"/>
                        </a:solidFill>
                      </a:endParaRPr>
                    </a:p>
                  </a:txBody>
                  <a:tcPr marL="59809" marR="59809" marT="29904" marB="29904"/>
                </a:tc>
                <a:tc>
                  <a:txBody>
                    <a:bodyPr/>
                    <a:lstStyle/>
                    <a:p>
                      <a:r>
                        <a:rPr lang="en-GB" sz="1200" dirty="0" smtClean="0">
                          <a:solidFill>
                            <a:schemeClr val="tx1"/>
                          </a:solidFill>
                        </a:rPr>
                        <a:t>Equality Act</a:t>
                      </a:r>
                      <a:r>
                        <a:rPr lang="en-GB" sz="1200" baseline="0" dirty="0" smtClean="0">
                          <a:solidFill>
                            <a:schemeClr val="tx1"/>
                          </a:solidFill>
                        </a:rPr>
                        <a:t> 2010</a:t>
                      </a:r>
                      <a:endParaRPr lang="en-GB" sz="1200" dirty="0">
                        <a:solidFill>
                          <a:schemeClr val="tx1"/>
                        </a:solidFill>
                      </a:endParaRPr>
                    </a:p>
                  </a:txBody>
                  <a:tcPr marL="59809" marR="59809" marT="29904" marB="29904"/>
                </a:tc>
                <a:tc>
                  <a:txBody>
                    <a:bodyPr/>
                    <a:lstStyle/>
                    <a:p>
                      <a:r>
                        <a:rPr lang="en-GB" sz="1200" dirty="0" smtClean="0">
                          <a:solidFill>
                            <a:schemeClr val="tx1"/>
                          </a:solidFill>
                        </a:rPr>
                        <a:t>Employment Tribunal</a:t>
                      </a:r>
                      <a:endParaRPr lang="en-GB" sz="1200" dirty="0">
                        <a:solidFill>
                          <a:schemeClr val="tx1"/>
                        </a:solidFill>
                      </a:endParaRPr>
                    </a:p>
                  </a:txBody>
                  <a:tcPr marL="59809" marR="59809" marT="29904" marB="29904"/>
                </a:tc>
                <a:tc>
                  <a:txBody>
                    <a:bodyPr/>
                    <a:lstStyle/>
                    <a:p>
                      <a:r>
                        <a:rPr lang="en-GB" sz="1200" dirty="0" smtClean="0">
                          <a:solidFill>
                            <a:schemeClr val="tx1"/>
                          </a:solidFill>
                        </a:rPr>
                        <a:t>Compensation</a:t>
                      </a:r>
                    </a:p>
                    <a:p>
                      <a:endParaRPr lang="en-GB" sz="1200" dirty="0">
                        <a:solidFill>
                          <a:schemeClr val="tx1"/>
                        </a:solidFill>
                      </a:endParaRPr>
                    </a:p>
                  </a:txBody>
                  <a:tcPr marL="59809" marR="59809" marT="29904" marB="29904"/>
                </a:tc>
                <a:extLst>
                  <a:ext uri="{0D108BD9-81ED-4DB2-BD59-A6C34878D82A}">
                    <a16:rowId xmlns:a16="http://schemas.microsoft.com/office/drawing/2014/main" xmlns="" val="10003"/>
                  </a:ext>
                </a:extLst>
              </a:tr>
              <a:tr h="847029">
                <a:tc>
                  <a:txBody>
                    <a:bodyPr/>
                    <a:lstStyle/>
                    <a:p>
                      <a:endParaRPr lang="en-GB" sz="1200">
                        <a:solidFill>
                          <a:schemeClr val="tx1"/>
                        </a:solidFill>
                      </a:endParaRPr>
                    </a:p>
                  </a:txBody>
                  <a:tcPr marL="59809" marR="59809" marT="29904" marB="29904"/>
                </a:tc>
                <a:tc>
                  <a:txBody>
                    <a:bodyPr/>
                    <a:lstStyle/>
                    <a:p>
                      <a:r>
                        <a:rPr lang="en-GB" sz="1200" dirty="0" smtClean="0">
                          <a:solidFill>
                            <a:schemeClr val="tx1"/>
                          </a:solidFill>
                        </a:rPr>
                        <a:t>Criminal Justice and Public Order Act 1994</a:t>
                      </a:r>
                      <a:endParaRPr lang="en-GB" sz="1200" dirty="0">
                        <a:solidFill>
                          <a:schemeClr val="tx1"/>
                        </a:solidFill>
                      </a:endParaRPr>
                    </a:p>
                  </a:txBody>
                  <a:tcPr marL="59809" marR="59809" marT="29904" marB="29904"/>
                </a:tc>
                <a:tc>
                  <a:txBody>
                    <a:bodyPr/>
                    <a:lstStyle/>
                    <a:p>
                      <a:r>
                        <a:rPr lang="en-GB" sz="1200" dirty="0" smtClean="0">
                          <a:solidFill>
                            <a:schemeClr val="tx1"/>
                          </a:solidFill>
                        </a:rPr>
                        <a:t>Criminal prosecution</a:t>
                      </a:r>
                      <a:endParaRPr lang="en-GB" sz="1200" dirty="0">
                        <a:solidFill>
                          <a:schemeClr val="tx1"/>
                        </a:solidFill>
                      </a:endParaRPr>
                    </a:p>
                  </a:txBody>
                  <a:tcPr marL="59809" marR="59809" marT="29904" marB="29904"/>
                </a:tc>
                <a:tc>
                  <a:txBody>
                    <a:bodyPr/>
                    <a:lstStyle/>
                    <a:p>
                      <a:r>
                        <a:rPr lang="en-GB" sz="1200" dirty="0" smtClean="0">
                          <a:solidFill>
                            <a:schemeClr val="tx1"/>
                          </a:solidFill>
                        </a:rPr>
                        <a:t>Up to 6 months custodial sentence and/or</a:t>
                      </a:r>
                    </a:p>
                    <a:p>
                      <a:r>
                        <a:rPr lang="en-GB" sz="1200" dirty="0" smtClean="0">
                          <a:solidFill>
                            <a:schemeClr val="tx1"/>
                          </a:solidFill>
                        </a:rPr>
                        <a:t>£5,000</a:t>
                      </a:r>
                    </a:p>
                  </a:txBody>
                  <a:tcPr marL="59809" marR="59809" marT="29904" marB="29904"/>
                </a:tc>
                <a:extLst>
                  <a:ext uri="{0D108BD9-81ED-4DB2-BD59-A6C34878D82A}">
                    <a16:rowId xmlns:a16="http://schemas.microsoft.com/office/drawing/2014/main" xmlns="" val="10004"/>
                  </a:ext>
                </a:extLst>
              </a:tr>
              <a:tr h="1495213">
                <a:tc>
                  <a:txBody>
                    <a:bodyPr/>
                    <a:lstStyle/>
                    <a:p>
                      <a:endParaRPr lang="en-GB" sz="1200" dirty="0">
                        <a:solidFill>
                          <a:schemeClr val="tx1"/>
                        </a:solidFill>
                      </a:endParaRPr>
                    </a:p>
                  </a:txBody>
                  <a:tcPr marL="59809" marR="59809" marT="29904" marB="29904"/>
                </a:tc>
                <a:tc>
                  <a:txBody>
                    <a:bodyPr/>
                    <a:lstStyle/>
                    <a:p>
                      <a:r>
                        <a:rPr lang="en-GB" sz="1200" dirty="0" smtClean="0">
                          <a:solidFill>
                            <a:schemeClr val="tx1"/>
                          </a:solidFill>
                        </a:rPr>
                        <a:t>Protection From</a:t>
                      </a:r>
                      <a:r>
                        <a:rPr lang="en-GB" sz="1200" baseline="0" dirty="0" smtClean="0">
                          <a:solidFill>
                            <a:schemeClr val="tx1"/>
                          </a:solidFill>
                        </a:rPr>
                        <a:t> Harassment Act 1997</a:t>
                      </a:r>
                      <a:endParaRPr lang="en-GB" sz="1200" dirty="0">
                        <a:solidFill>
                          <a:schemeClr val="tx1"/>
                        </a:solidFill>
                      </a:endParaRPr>
                    </a:p>
                  </a:txBody>
                  <a:tcPr marL="59809" marR="59809" marT="29904" marB="2990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solidFill>
                            <a:schemeClr val="tx1"/>
                          </a:solidFill>
                        </a:rPr>
                        <a:t>Criminal prosecution</a:t>
                      </a:r>
                    </a:p>
                    <a:p>
                      <a:r>
                        <a:rPr lang="en-GB" sz="1200" dirty="0" smtClean="0">
                          <a:solidFill>
                            <a:schemeClr val="tx1"/>
                          </a:solidFill>
                        </a:rPr>
                        <a:t>‘beyond reasonable doubt’</a:t>
                      </a:r>
                    </a:p>
                    <a:p>
                      <a:endParaRPr lang="en-GB" sz="1200" dirty="0" smtClean="0">
                        <a:solidFill>
                          <a:schemeClr val="tx1"/>
                        </a:solidFill>
                      </a:endParaRPr>
                    </a:p>
                    <a:p>
                      <a:r>
                        <a:rPr lang="en-GB" sz="1200" dirty="0" smtClean="0">
                          <a:solidFill>
                            <a:schemeClr val="tx1"/>
                          </a:solidFill>
                        </a:rPr>
                        <a:t>or</a:t>
                      </a:r>
                    </a:p>
                    <a:p>
                      <a:r>
                        <a:rPr lang="en-GB" sz="1200" dirty="0" smtClean="0">
                          <a:solidFill>
                            <a:schemeClr val="tx1"/>
                          </a:solidFill>
                        </a:rPr>
                        <a:t>Civil case</a:t>
                      </a:r>
                    </a:p>
                    <a:p>
                      <a:r>
                        <a:rPr lang="en-GB" sz="1200" dirty="0" smtClean="0">
                          <a:solidFill>
                            <a:schemeClr val="tx1"/>
                          </a:solidFill>
                        </a:rPr>
                        <a:t>‘on the balance of probability’</a:t>
                      </a:r>
                    </a:p>
                  </a:txBody>
                  <a:tcPr marL="59809" marR="59809" marT="29904" marB="29904"/>
                </a:tc>
                <a:tc>
                  <a:txBody>
                    <a:bodyPr/>
                    <a:lstStyle/>
                    <a:p>
                      <a:r>
                        <a:rPr lang="en-GB" sz="1200" dirty="0" smtClean="0">
                          <a:solidFill>
                            <a:schemeClr val="tx1"/>
                          </a:solidFill>
                        </a:rPr>
                        <a:t>Up to 6 months custodial sentence and/or</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solidFill>
                            <a:schemeClr val="tx1"/>
                          </a:solidFill>
                        </a:rPr>
                        <a:t>£5,000</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solidFill>
                            <a:schemeClr val="tx1"/>
                          </a:solidFill>
                        </a:rPr>
                        <a:t>Up</a:t>
                      </a:r>
                      <a:r>
                        <a:rPr lang="en-GB" sz="1200" baseline="0" dirty="0" smtClean="0">
                          <a:solidFill>
                            <a:schemeClr val="tx1"/>
                          </a:solidFill>
                        </a:rPr>
                        <a:t> to £30,000</a:t>
                      </a:r>
                      <a:endParaRPr lang="en-GB" sz="1200" dirty="0">
                        <a:solidFill>
                          <a:schemeClr val="tx1"/>
                        </a:solidFill>
                      </a:endParaRPr>
                    </a:p>
                  </a:txBody>
                  <a:tcPr marL="59809" marR="59809" marT="29904" marB="29904"/>
                </a:tc>
                <a:extLst>
                  <a:ext uri="{0D108BD9-81ED-4DB2-BD59-A6C34878D82A}">
                    <a16:rowId xmlns:a16="http://schemas.microsoft.com/office/drawing/2014/main" xmlns="" val="10005"/>
                  </a:ext>
                </a:extLst>
              </a:tr>
            </a:tbl>
          </a:graphicData>
        </a:graphic>
      </p:graphicFrame>
      <p:sp>
        <p:nvSpPr>
          <p:cNvPr id="4" name="TextBox 3"/>
          <p:cNvSpPr txBox="1"/>
          <p:nvPr/>
        </p:nvSpPr>
        <p:spPr>
          <a:xfrm>
            <a:off x="7263384" y="1094080"/>
            <a:ext cx="2059520" cy="715581"/>
          </a:xfrm>
          <a:prstGeom prst="rect">
            <a:avLst/>
          </a:prstGeom>
          <a:noFill/>
        </p:spPr>
        <p:txBody>
          <a:bodyPr wrap="square" rtlCol="0">
            <a:spAutoFit/>
          </a:bodyPr>
          <a:lstStyle/>
          <a:p>
            <a:r>
              <a:rPr lang="en-GB" b="1" dirty="0" smtClean="0"/>
              <a:t>Consider whether your case could be defined as harassment</a:t>
            </a:r>
            <a:endParaRPr lang="en-GB" b="1" dirty="0"/>
          </a:p>
        </p:txBody>
      </p:sp>
    </p:spTree>
    <p:extLst>
      <p:ext uri="{BB962C8B-B14F-4D97-AF65-F5344CB8AC3E}">
        <p14:creationId xmlns:p14="http://schemas.microsoft.com/office/powerpoint/2010/main" val="25793527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Harassment</a:t>
            </a:r>
            <a:endParaRPr lang="en-GB" dirty="0"/>
          </a:p>
        </p:txBody>
      </p:sp>
      <p:sp>
        <p:nvSpPr>
          <p:cNvPr id="3" name="Content Placeholder 2"/>
          <p:cNvSpPr>
            <a:spLocks noGrp="1"/>
          </p:cNvSpPr>
          <p:nvPr>
            <p:ph idx="1"/>
          </p:nvPr>
        </p:nvSpPr>
        <p:spPr>
          <a:xfrm>
            <a:off x="628650" y="1227550"/>
            <a:ext cx="7886700" cy="3090449"/>
          </a:xfrm>
        </p:spPr>
        <p:txBody>
          <a:bodyPr/>
          <a:lstStyle/>
          <a:p>
            <a:pPr marL="0" indent="0">
              <a:buNone/>
            </a:pPr>
            <a:r>
              <a:rPr lang="en-GB" dirty="0" smtClean="0"/>
              <a:t>“Unwanted </a:t>
            </a:r>
            <a:r>
              <a:rPr lang="en-GB" dirty="0"/>
              <a:t>conduct related to a relevant protected characteristic*, which has the purpose or effect of violating an individual’s dignity or creating an intimidating, hostile, degrading, humiliating or offensive environment for that individual”. </a:t>
            </a:r>
          </a:p>
          <a:p>
            <a:endParaRPr lang="en-GB" dirty="0"/>
          </a:p>
          <a:p>
            <a:pPr marL="0" indent="0">
              <a:buNone/>
            </a:pPr>
            <a:r>
              <a:rPr lang="en-GB" dirty="0"/>
              <a:t>*Age, disability, gender reassignment, race, religion or belief, sex and sexual orientation, marriage or civil partnership, pregnancy or maternity. </a:t>
            </a:r>
          </a:p>
          <a:p>
            <a:endParaRPr lang="en-GB" dirty="0"/>
          </a:p>
          <a:p>
            <a:pPr marL="0" indent="0" algn="r">
              <a:buNone/>
            </a:pPr>
            <a:r>
              <a:rPr lang="en-GB" dirty="0"/>
              <a:t>Equality Act 2010</a:t>
            </a:r>
          </a:p>
          <a:p>
            <a:endParaRPr lang="en-GB" dirty="0"/>
          </a:p>
        </p:txBody>
      </p:sp>
    </p:spTree>
    <p:extLst>
      <p:ext uri="{BB962C8B-B14F-4D97-AF65-F5344CB8AC3E}">
        <p14:creationId xmlns:p14="http://schemas.microsoft.com/office/powerpoint/2010/main" val="7629093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3674" y="241892"/>
            <a:ext cx="5650520" cy="4192321"/>
          </a:xfrm>
          <a:prstGeom prst="rect">
            <a:avLst/>
          </a:prstGeom>
        </p:spPr>
      </p:pic>
    </p:spTree>
    <p:extLst>
      <p:ext uri="{BB962C8B-B14F-4D97-AF65-F5344CB8AC3E}">
        <p14:creationId xmlns:p14="http://schemas.microsoft.com/office/powerpoint/2010/main" val="40369785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Taking Action – Culture Change</a:t>
            </a:r>
            <a:endParaRPr lang="en-GB" dirty="0"/>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676902323"/>
              </p:ext>
            </p:extLst>
          </p:nvPr>
        </p:nvGraphicFramePr>
        <p:xfrm>
          <a:off x="903158" y="1117501"/>
          <a:ext cx="7150650" cy="2489863"/>
        </p:xfrm>
        <a:graphic>
          <a:graphicData uri="http://schemas.openxmlformats.org/drawingml/2006/table">
            <a:tbl>
              <a:tblPr firstRow="1" bandRow="1">
                <a:tableStyleId>{5C22544A-7EE6-4342-B048-85BDC9FD1C3A}</a:tableStyleId>
              </a:tblPr>
              <a:tblGrid>
                <a:gridCol w="3580733">
                  <a:extLst>
                    <a:ext uri="{9D8B030D-6E8A-4147-A177-3AD203B41FA5}">
                      <a16:colId xmlns:a16="http://schemas.microsoft.com/office/drawing/2014/main" xmlns="" val="20000"/>
                    </a:ext>
                  </a:extLst>
                </a:gridCol>
                <a:gridCol w="3569917">
                  <a:extLst>
                    <a:ext uri="{9D8B030D-6E8A-4147-A177-3AD203B41FA5}">
                      <a16:colId xmlns:a16="http://schemas.microsoft.com/office/drawing/2014/main" xmlns="" val="20001"/>
                    </a:ext>
                  </a:extLst>
                </a:gridCol>
              </a:tblGrid>
              <a:tr h="289825">
                <a:tc>
                  <a:txBody>
                    <a:bodyPr/>
                    <a:lstStyle/>
                    <a:p>
                      <a:r>
                        <a:rPr lang="en-GB" sz="1200" dirty="0" smtClean="0">
                          <a:solidFill>
                            <a:schemeClr val="tx1"/>
                          </a:solidFill>
                        </a:rPr>
                        <a:t>Reactive Interventions</a:t>
                      </a:r>
                      <a:endParaRPr lang="en-GB" sz="1200" dirty="0">
                        <a:solidFill>
                          <a:schemeClr val="tx1"/>
                        </a:solidFill>
                      </a:endParaRPr>
                    </a:p>
                  </a:txBody>
                  <a:tcPr marL="59809" marR="59809" marT="29904" marB="29904"/>
                </a:tc>
                <a:tc>
                  <a:txBody>
                    <a:bodyPr/>
                    <a:lstStyle/>
                    <a:p>
                      <a:r>
                        <a:rPr lang="en-GB" sz="1200" dirty="0" smtClean="0">
                          <a:solidFill>
                            <a:schemeClr val="tx1"/>
                          </a:solidFill>
                        </a:rPr>
                        <a:t>Proactive Interventions</a:t>
                      </a:r>
                      <a:endParaRPr lang="en-GB" sz="1200" dirty="0">
                        <a:solidFill>
                          <a:schemeClr val="tx1"/>
                        </a:solidFill>
                      </a:endParaRPr>
                    </a:p>
                  </a:txBody>
                  <a:tcPr marL="59809" marR="59809" marT="29904" marB="29904"/>
                </a:tc>
                <a:extLst>
                  <a:ext uri="{0D108BD9-81ED-4DB2-BD59-A6C34878D82A}">
                    <a16:rowId xmlns:a16="http://schemas.microsoft.com/office/drawing/2014/main" xmlns="" val="10000"/>
                  </a:ext>
                </a:extLst>
              </a:tr>
              <a:tr h="289825">
                <a:tc>
                  <a:txBody>
                    <a:bodyPr/>
                    <a:lstStyle/>
                    <a:p>
                      <a:r>
                        <a:rPr lang="en-GB" sz="1200" dirty="0" smtClean="0">
                          <a:solidFill>
                            <a:schemeClr val="tx1"/>
                          </a:solidFill>
                        </a:rPr>
                        <a:t>GMC National</a:t>
                      </a:r>
                      <a:r>
                        <a:rPr lang="en-GB" sz="1200" baseline="0" dirty="0" smtClean="0">
                          <a:solidFill>
                            <a:schemeClr val="tx1"/>
                          </a:solidFill>
                        </a:rPr>
                        <a:t> Training Survey follow up</a:t>
                      </a:r>
                      <a:endParaRPr lang="en-GB" sz="1200" dirty="0">
                        <a:solidFill>
                          <a:schemeClr val="tx1"/>
                        </a:solidFill>
                      </a:endParaRPr>
                    </a:p>
                  </a:txBody>
                  <a:tcPr marL="59809" marR="59809" marT="29904" marB="29904"/>
                </a:tc>
                <a:tc>
                  <a:txBody>
                    <a:bodyPr/>
                    <a:lstStyle/>
                    <a:p>
                      <a:r>
                        <a:rPr lang="en-GB" sz="1200" dirty="0" smtClean="0">
                          <a:solidFill>
                            <a:schemeClr val="tx1"/>
                          </a:solidFill>
                        </a:rPr>
                        <a:t>Trainee forums and regular</a:t>
                      </a:r>
                      <a:r>
                        <a:rPr lang="en-GB" sz="1200" baseline="0" dirty="0" smtClean="0">
                          <a:solidFill>
                            <a:schemeClr val="tx1"/>
                          </a:solidFill>
                        </a:rPr>
                        <a:t> surveys</a:t>
                      </a:r>
                      <a:endParaRPr lang="en-GB" sz="1200" dirty="0">
                        <a:solidFill>
                          <a:schemeClr val="tx1"/>
                        </a:solidFill>
                      </a:endParaRPr>
                    </a:p>
                  </a:txBody>
                  <a:tcPr marL="59809" marR="59809" marT="29904" marB="29904"/>
                </a:tc>
                <a:extLst>
                  <a:ext uri="{0D108BD9-81ED-4DB2-BD59-A6C34878D82A}">
                    <a16:rowId xmlns:a16="http://schemas.microsoft.com/office/drawing/2014/main" xmlns="" val="10001"/>
                  </a:ext>
                </a:extLst>
              </a:tr>
              <a:tr h="289825">
                <a:tc>
                  <a:txBody>
                    <a:bodyPr/>
                    <a:lstStyle/>
                    <a:p>
                      <a:r>
                        <a:rPr lang="en-GB" sz="1200" dirty="0" smtClean="0">
                          <a:solidFill>
                            <a:schemeClr val="tx1"/>
                          </a:solidFill>
                        </a:rPr>
                        <a:t>Quality panels</a:t>
                      </a:r>
                      <a:endParaRPr lang="en-GB" sz="1200" dirty="0">
                        <a:solidFill>
                          <a:schemeClr val="tx1"/>
                        </a:solidFill>
                      </a:endParaRPr>
                    </a:p>
                  </a:txBody>
                  <a:tcPr marL="59809" marR="59809" marT="29904" marB="29904"/>
                </a:tc>
                <a:tc>
                  <a:txBody>
                    <a:bodyPr/>
                    <a:lstStyle/>
                    <a:p>
                      <a:r>
                        <a:rPr lang="en-GB" sz="1200" dirty="0" smtClean="0">
                          <a:solidFill>
                            <a:schemeClr val="tx1"/>
                          </a:solidFill>
                        </a:rPr>
                        <a:t>Regular senior management and junior</a:t>
                      </a:r>
                      <a:r>
                        <a:rPr lang="en-GB" sz="1200" baseline="0" dirty="0" smtClean="0">
                          <a:solidFill>
                            <a:schemeClr val="tx1"/>
                          </a:solidFill>
                        </a:rPr>
                        <a:t> staff meetings</a:t>
                      </a:r>
                      <a:endParaRPr lang="en-GB" sz="1200" dirty="0">
                        <a:solidFill>
                          <a:schemeClr val="tx1"/>
                        </a:solidFill>
                      </a:endParaRPr>
                    </a:p>
                  </a:txBody>
                  <a:tcPr marL="59809" marR="59809" marT="29904" marB="29904"/>
                </a:tc>
                <a:extLst>
                  <a:ext uri="{0D108BD9-81ED-4DB2-BD59-A6C34878D82A}">
                    <a16:rowId xmlns:a16="http://schemas.microsoft.com/office/drawing/2014/main" xmlns="" val="10002"/>
                  </a:ext>
                </a:extLst>
              </a:tr>
              <a:tr h="289825">
                <a:tc>
                  <a:txBody>
                    <a:bodyPr/>
                    <a:lstStyle/>
                    <a:p>
                      <a:r>
                        <a:rPr lang="en-GB" sz="1200" dirty="0" smtClean="0">
                          <a:solidFill>
                            <a:schemeClr val="tx1"/>
                          </a:solidFill>
                        </a:rPr>
                        <a:t>Monitoring</a:t>
                      </a:r>
                      <a:r>
                        <a:rPr lang="en-GB" sz="1200" baseline="0" dirty="0" smtClean="0">
                          <a:solidFill>
                            <a:schemeClr val="tx1"/>
                          </a:solidFill>
                        </a:rPr>
                        <a:t> visits</a:t>
                      </a:r>
                      <a:endParaRPr lang="en-GB" sz="1200" dirty="0">
                        <a:solidFill>
                          <a:schemeClr val="tx1"/>
                        </a:solidFill>
                      </a:endParaRPr>
                    </a:p>
                  </a:txBody>
                  <a:tcPr marL="59809" marR="59809" marT="29904" marB="29904"/>
                </a:tc>
                <a:tc>
                  <a:txBody>
                    <a:bodyPr/>
                    <a:lstStyle/>
                    <a:p>
                      <a:r>
                        <a:rPr lang="en-GB" sz="1200" dirty="0" smtClean="0">
                          <a:solidFill>
                            <a:schemeClr val="tx1"/>
                          </a:solidFill>
                        </a:rPr>
                        <a:t>Mentoring</a:t>
                      </a:r>
                      <a:endParaRPr lang="en-GB" sz="1200" dirty="0">
                        <a:solidFill>
                          <a:schemeClr val="tx1"/>
                        </a:solidFill>
                      </a:endParaRPr>
                    </a:p>
                  </a:txBody>
                  <a:tcPr marL="59809" marR="59809" marT="29904" marB="29904"/>
                </a:tc>
                <a:extLst>
                  <a:ext uri="{0D108BD9-81ED-4DB2-BD59-A6C34878D82A}">
                    <a16:rowId xmlns:a16="http://schemas.microsoft.com/office/drawing/2014/main" xmlns="" val="10003"/>
                  </a:ext>
                </a:extLst>
              </a:tr>
              <a:tr h="289825">
                <a:tc>
                  <a:txBody>
                    <a:bodyPr/>
                    <a:lstStyle/>
                    <a:p>
                      <a:r>
                        <a:rPr lang="en-GB" sz="1200" dirty="0" smtClean="0">
                          <a:solidFill>
                            <a:schemeClr val="tx1"/>
                          </a:solidFill>
                        </a:rPr>
                        <a:t>Referral</a:t>
                      </a:r>
                      <a:r>
                        <a:rPr lang="en-GB" sz="1200" baseline="0" dirty="0" smtClean="0">
                          <a:solidFill>
                            <a:schemeClr val="tx1"/>
                          </a:solidFill>
                        </a:rPr>
                        <a:t> to professional support bodies</a:t>
                      </a:r>
                      <a:endParaRPr lang="en-GB" sz="1200" dirty="0">
                        <a:solidFill>
                          <a:schemeClr val="tx1"/>
                        </a:solidFill>
                      </a:endParaRPr>
                    </a:p>
                  </a:txBody>
                  <a:tcPr marL="59809" marR="59809" marT="29904" marB="29904"/>
                </a:tc>
                <a:tc>
                  <a:txBody>
                    <a:bodyPr/>
                    <a:lstStyle/>
                    <a:p>
                      <a:r>
                        <a:rPr lang="en-GB" sz="1200" dirty="0" smtClean="0">
                          <a:solidFill>
                            <a:schemeClr val="tx1"/>
                          </a:solidFill>
                        </a:rPr>
                        <a:t>Schwartz</a:t>
                      </a:r>
                      <a:r>
                        <a:rPr lang="en-GB" sz="1200" baseline="0" dirty="0" smtClean="0">
                          <a:solidFill>
                            <a:schemeClr val="tx1"/>
                          </a:solidFill>
                        </a:rPr>
                        <a:t> rounds and safety huddles</a:t>
                      </a:r>
                      <a:endParaRPr lang="en-GB" sz="1200" dirty="0">
                        <a:solidFill>
                          <a:schemeClr val="tx1"/>
                        </a:solidFill>
                      </a:endParaRPr>
                    </a:p>
                  </a:txBody>
                  <a:tcPr marL="59809" marR="59809" marT="29904" marB="29904"/>
                </a:tc>
                <a:extLst>
                  <a:ext uri="{0D108BD9-81ED-4DB2-BD59-A6C34878D82A}">
                    <a16:rowId xmlns:a16="http://schemas.microsoft.com/office/drawing/2014/main" xmlns="" val="10004"/>
                  </a:ext>
                </a:extLst>
              </a:tr>
              <a:tr h="289825">
                <a:tc>
                  <a:txBody>
                    <a:bodyPr/>
                    <a:lstStyle/>
                    <a:p>
                      <a:r>
                        <a:rPr lang="en-GB" sz="1200" dirty="0" smtClean="0">
                          <a:solidFill>
                            <a:schemeClr val="tx1"/>
                          </a:solidFill>
                        </a:rPr>
                        <a:t>Human Resources</a:t>
                      </a:r>
                      <a:r>
                        <a:rPr lang="en-GB" sz="1200" baseline="0" dirty="0" smtClean="0">
                          <a:solidFill>
                            <a:schemeClr val="tx1"/>
                          </a:solidFill>
                        </a:rPr>
                        <a:t> procedures</a:t>
                      </a:r>
                      <a:endParaRPr lang="en-GB" sz="1200" dirty="0">
                        <a:solidFill>
                          <a:schemeClr val="tx1"/>
                        </a:solidFill>
                      </a:endParaRPr>
                    </a:p>
                  </a:txBody>
                  <a:tcPr marL="59809" marR="59809" marT="29904" marB="29904"/>
                </a:tc>
                <a:tc>
                  <a:txBody>
                    <a:bodyPr/>
                    <a:lstStyle/>
                    <a:p>
                      <a:r>
                        <a:rPr lang="en-GB" sz="1200" dirty="0" smtClean="0">
                          <a:solidFill>
                            <a:schemeClr val="tx1"/>
                          </a:solidFill>
                        </a:rPr>
                        <a:t>GMC, College and Faculty</a:t>
                      </a:r>
                      <a:r>
                        <a:rPr lang="en-GB" sz="1200" baseline="0" dirty="0" smtClean="0">
                          <a:solidFill>
                            <a:schemeClr val="tx1"/>
                          </a:solidFill>
                        </a:rPr>
                        <a:t> guidance</a:t>
                      </a:r>
                      <a:endParaRPr lang="en-GB" sz="1200" dirty="0">
                        <a:solidFill>
                          <a:schemeClr val="tx1"/>
                        </a:solidFill>
                      </a:endParaRPr>
                    </a:p>
                  </a:txBody>
                  <a:tcPr marL="59809" marR="59809" marT="29904" marB="29904"/>
                </a:tc>
                <a:extLst>
                  <a:ext uri="{0D108BD9-81ED-4DB2-BD59-A6C34878D82A}">
                    <a16:rowId xmlns:a16="http://schemas.microsoft.com/office/drawing/2014/main" xmlns="" val="10005"/>
                  </a:ext>
                </a:extLst>
              </a:tr>
              <a:tr h="508225">
                <a:tc>
                  <a:txBody>
                    <a:bodyPr/>
                    <a:lstStyle/>
                    <a:p>
                      <a:r>
                        <a:rPr lang="en-GB" sz="1200" dirty="0" smtClean="0">
                          <a:solidFill>
                            <a:schemeClr val="tx1"/>
                          </a:solidFill>
                        </a:rPr>
                        <a:t>Mediation between those</a:t>
                      </a:r>
                      <a:r>
                        <a:rPr lang="en-GB" sz="1200" baseline="0" dirty="0" smtClean="0">
                          <a:solidFill>
                            <a:schemeClr val="tx1"/>
                          </a:solidFill>
                        </a:rPr>
                        <a:t> in conflict</a:t>
                      </a:r>
                      <a:endParaRPr lang="en-GB" sz="1200" dirty="0">
                        <a:solidFill>
                          <a:schemeClr val="tx1"/>
                        </a:solidFill>
                      </a:endParaRPr>
                    </a:p>
                  </a:txBody>
                  <a:tcPr marL="59809" marR="59809" marT="29904" marB="29904"/>
                </a:tc>
                <a:tc>
                  <a:txBody>
                    <a:bodyPr/>
                    <a:lstStyle/>
                    <a:p>
                      <a:r>
                        <a:rPr lang="en-GB" sz="1200" dirty="0" smtClean="0">
                          <a:solidFill>
                            <a:schemeClr val="tx1"/>
                          </a:solidFill>
                        </a:rPr>
                        <a:t>Departmental</a:t>
                      </a:r>
                      <a:r>
                        <a:rPr lang="en-GB" sz="1200" baseline="0" dirty="0" smtClean="0">
                          <a:solidFill>
                            <a:schemeClr val="tx1"/>
                          </a:solidFill>
                        </a:rPr>
                        <a:t> away days, Trainer/Manager of the Month</a:t>
                      </a:r>
                      <a:endParaRPr lang="en-GB" sz="1200" dirty="0">
                        <a:solidFill>
                          <a:schemeClr val="tx1"/>
                        </a:solidFill>
                      </a:endParaRPr>
                    </a:p>
                  </a:txBody>
                  <a:tcPr marL="59809" marR="59809" marT="29904" marB="29904"/>
                </a:tc>
                <a:extLst>
                  <a:ext uri="{0D108BD9-81ED-4DB2-BD59-A6C34878D82A}">
                    <a16:rowId xmlns:a16="http://schemas.microsoft.com/office/drawing/2014/main" xmlns="" val="307926881"/>
                  </a:ext>
                </a:extLst>
              </a:tr>
              <a:tr h="112585">
                <a:tc>
                  <a:txBody>
                    <a:bodyPr/>
                    <a:lstStyle/>
                    <a:p>
                      <a:r>
                        <a:rPr lang="en-GB" sz="1200" dirty="0" smtClean="0">
                          <a:solidFill>
                            <a:schemeClr val="tx1"/>
                          </a:solidFill>
                        </a:rPr>
                        <a:t>STOPIT and </a:t>
                      </a:r>
                      <a:r>
                        <a:rPr lang="en-GB" sz="1200" dirty="0" err="1" smtClean="0">
                          <a:solidFill>
                            <a:schemeClr val="tx1"/>
                          </a:solidFill>
                        </a:rPr>
                        <a:t>TrACE</a:t>
                      </a:r>
                      <a:r>
                        <a:rPr lang="en-GB" sz="1200" dirty="0" smtClean="0">
                          <a:solidFill>
                            <a:schemeClr val="tx1"/>
                          </a:solidFill>
                        </a:rPr>
                        <a:t> style courses</a:t>
                      </a:r>
                      <a:endParaRPr lang="en-GB" sz="1200" dirty="0">
                        <a:solidFill>
                          <a:schemeClr val="tx1"/>
                        </a:solidFill>
                      </a:endParaRPr>
                    </a:p>
                  </a:txBody>
                  <a:tcPr marL="59809" marR="59809" marT="29904" marB="29904"/>
                </a:tc>
                <a:tc>
                  <a:txBody>
                    <a:bodyPr/>
                    <a:lstStyle/>
                    <a:p>
                      <a:r>
                        <a:rPr lang="en-GB" sz="1200" dirty="0" smtClean="0">
                          <a:solidFill>
                            <a:schemeClr val="tx1"/>
                          </a:solidFill>
                        </a:rPr>
                        <a:t>Resilience training</a:t>
                      </a:r>
                      <a:endParaRPr lang="en-GB" sz="1200" dirty="0">
                        <a:solidFill>
                          <a:schemeClr val="tx1"/>
                        </a:solidFill>
                      </a:endParaRPr>
                    </a:p>
                  </a:txBody>
                  <a:tcPr marL="59809" marR="59809" marT="29904" marB="29904"/>
                </a:tc>
                <a:extLst>
                  <a:ext uri="{0D108BD9-81ED-4DB2-BD59-A6C34878D82A}">
                    <a16:rowId xmlns:a16="http://schemas.microsoft.com/office/drawing/2014/main" xmlns="" val="3465959417"/>
                  </a:ext>
                </a:extLst>
              </a:tr>
            </a:tbl>
          </a:graphicData>
        </a:graphic>
      </p:graphicFrame>
      <p:sp>
        <p:nvSpPr>
          <p:cNvPr id="6" name="Rectangle 5"/>
          <p:cNvSpPr/>
          <p:nvPr/>
        </p:nvSpPr>
        <p:spPr>
          <a:xfrm>
            <a:off x="903158" y="3913770"/>
            <a:ext cx="6963616" cy="261610"/>
          </a:xfrm>
          <a:prstGeom prst="rect">
            <a:avLst/>
          </a:prstGeom>
        </p:spPr>
        <p:txBody>
          <a:bodyPr wrap="square">
            <a:spAutoFit/>
          </a:bodyPr>
          <a:lstStyle/>
          <a:p>
            <a:r>
              <a:rPr lang="en-GB" sz="1100" dirty="0" err="1" smtClean="0"/>
              <a:t>AoMRC</a:t>
            </a:r>
            <a:r>
              <a:rPr lang="en-GB" sz="1100" dirty="0" smtClean="0"/>
              <a:t> ‘</a:t>
            </a:r>
            <a:r>
              <a:rPr lang="en-GB" sz="1100" dirty="0"/>
              <a:t>Creating </a:t>
            </a:r>
            <a:r>
              <a:rPr lang="en-GB" sz="1100" dirty="0" smtClean="0"/>
              <a:t>Supportive Environments’ 2016</a:t>
            </a:r>
            <a:endParaRPr lang="en-GB" sz="1100" dirty="0"/>
          </a:p>
        </p:txBody>
      </p:sp>
    </p:spTree>
    <p:extLst>
      <p:ext uri="{BB962C8B-B14F-4D97-AF65-F5344CB8AC3E}">
        <p14:creationId xmlns:p14="http://schemas.microsoft.com/office/powerpoint/2010/main" val="941566089"/>
      </p:ext>
    </p:extLst>
  </p:cSld>
  <p:clrMapOvr>
    <a:masterClrMapping/>
  </p:clrMapOvr>
  <p:timing>
    <p:tnLst>
      <p:par>
        <p:cTn id="1" dur="indefinite" restart="never" nodeType="tmRoot"/>
      </p:par>
    </p:tnLst>
  </p:timing>
</p:sld>
</file>

<file path=ppt/theme/theme1.xml><?xml version="1.0" encoding="utf-8"?>
<a:theme xmlns:a="http://schemas.openxmlformats.org/drawingml/2006/main" name="Content">
  <a:themeElements>
    <a:clrScheme name="RCSEd">
      <a:dk1>
        <a:srgbClr val="00334F"/>
      </a:dk1>
      <a:lt1>
        <a:srgbClr val="FFFFFF"/>
      </a:lt1>
      <a:dk2>
        <a:srgbClr val="00558C"/>
      </a:dk2>
      <a:lt2>
        <a:srgbClr val="E7E6E6"/>
      </a:lt2>
      <a:accent1>
        <a:srgbClr val="B4B5DF"/>
      </a:accent1>
      <a:accent2>
        <a:srgbClr val="A1D6CA"/>
      </a:accent2>
      <a:accent3>
        <a:srgbClr val="62B5E5"/>
      </a:accent3>
      <a:accent4>
        <a:srgbClr val="9B2743"/>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CSEd_Powerpoint_Template_V2" id="{750E9BE5-6E83-9F4F-B215-42730DF88B41}" vid="{C44385D6-519A-4849-88E0-AB9F0E89857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RCSEd_Powerpoint_Template_281016</Template>
  <TotalTime>430</TotalTime>
  <Words>1463</Words>
  <Application>Microsoft Office PowerPoint</Application>
  <PresentationFormat>On-screen Show (16:9)</PresentationFormat>
  <Paragraphs>192</Paragraphs>
  <Slides>13</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HiraMinProN-W3</vt:lpstr>
      <vt:lpstr>Mangal</vt:lpstr>
      <vt:lpstr>Verdana</vt:lpstr>
      <vt:lpstr>Content</vt:lpstr>
      <vt:lpstr>Undermining and Bullying  in the Surgical Workplace</vt:lpstr>
      <vt:lpstr>The problem</vt:lpstr>
      <vt:lpstr>Definitions</vt:lpstr>
      <vt:lpstr>Bullying in the NHS</vt:lpstr>
      <vt:lpstr>PowerPoint Presentation</vt:lpstr>
      <vt:lpstr>The Law</vt:lpstr>
      <vt:lpstr>Harassment</vt:lpstr>
      <vt:lpstr>PowerPoint Presentation</vt:lpstr>
      <vt:lpstr>Taking Action – Culture Change</vt:lpstr>
      <vt:lpstr>Taking Action – Essentials </vt:lpstr>
      <vt:lpstr>Stepwise Approach</vt:lpstr>
      <vt:lpstr>The Role of the RCSEd</vt:lpstr>
      <vt:lpstr>Key Messages</vt:lpstr>
    </vt:vector>
  </TitlesOfParts>
  <Company>The Royal College of Surgeons of Edinburgh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 am a title</dc:title>
  <dc:creator>Allen, Sarah</dc:creator>
  <cp:lastModifiedBy>Alice Hartley</cp:lastModifiedBy>
  <cp:revision>57</cp:revision>
  <dcterms:created xsi:type="dcterms:W3CDTF">2017-01-20T13:59:08Z</dcterms:created>
  <dcterms:modified xsi:type="dcterms:W3CDTF">2017-05-12T08:25:54Z</dcterms:modified>
</cp:coreProperties>
</file>