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8225"/>
  <p:custDataLst>
    <p:tags r:id="rId4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0039"/>
    <a:srgbClr val="BF2BC7"/>
    <a:srgbClr val="FFF3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9766" autoAdjust="0"/>
  </p:normalViewPr>
  <p:slideViewPr>
    <p:cSldViewPr snapToGrid="0" snapToObjects="1">
      <p:cViewPr varScale="1">
        <p:scale>
          <a:sx n="98" d="100"/>
          <a:sy n="98" d="100"/>
        </p:scale>
        <p:origin x="4149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Lowry" userId="1a94e7f0-f76a-47b5-ae1d-3a74acf61c40" providerId="ADAL" clId="{86D17EB0-EE14-49CB-B356-883DDE03CDFD}"/>
    <pc:docChg chg="custSel modSld replTag delTag">
      <pc:chgData name="Ryan Lowry" userId="1a94e7f0-f76a-47b5-ae1d-3a74acf61c40" providerId="ADAL" clId="{86D17EB0-EE14-49CB-B356-883DDE03CDFD}" dt="2024-05-28T15:07:47.385" v="13"/>
      <pc:docMkLst>
        <pc:docMk/>
      </pc:docMkLst>
      <pc:sldChg chg="modSp mod">
        <pc:chgData name="Ryan Lowry" userId="1a94e7f0-f76a-47b5-ae1d-3a74acf61c40" providerId="ADAL" clId="{86D17EB0-EE14-49CB-B356-883DDE03CDFD}" dt="2024-05-28T15:07:35.169" v="7" actId="1076"/>
        <pc:sldMkLst>
          <pc:docMk/>
          <pc:sldMk cId="0" sldId="256"/>
        </pc:sldMkLst>
        <pc:spChg chg="mod">
          <ac:chgData name="Ryan Lowry" userId="1a94e7f0-f76a-47b5-ae1d-3a74acf61c40" providerId="ADAL" clId="{86D17EB0-EE14-49CB-B356-883DDE03CDFD}" dt="2024-05-28T15:07:35.169" v="7" actId="1076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B9B59-CD68-4AC6-8052-93FD3066DA94}" type="datetimeFigureOut">
              <a:rPr lang="en-GB" smtClean="0"/>
              <a:t>28/05/2024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38338" y="744538"/>
            <a:ext cx="27924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D63D9-051B-4E9B-91CD-60043D4B0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441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aseline="0" dirty="0"/>
              <a:t>1. Title:</a:t>
            </a:r>
          </a:p>
          <a:p>
            <a:pPr marL="0" indent="0">
              <a:buNone/>
            </a:pPr>
            <a:r>
              <a:rPr lang="en-GB" baseline="0" dirty="0"/>
              <a:t>2. Date:</a:t>
            </a:r>
          </a:p>
          <a:p>
            <a:pPr marL="0" indent="0">
              <a:buNone/>
            </a:pPr>
            <a:r>
              <a:rPr lang="en-GB" baseline="0" dirty="0"/>
              <a:t>3. Time:</a:t>
            </a:r>
          </a:p>
          <a:p>
            <a:pPr marL="0" indent="0">
              <a:buNone/>
            </a:pPr>
            <a:r>
              <a:rPr lang="en-GB" baseline="0" dirty="0"/>
              <a:t>4. Consultant/Registrar: initials of the staff member should be provided</a:t>
            </a:r>
          </a:p>
          <a:p>
            <a:pPr marL="0" indent="0">
              <a:buNone/>
            </a:pPr>
            <a:r>
              <a:rPr lang="en-GB" baseline="0" dirty="0"/>
              <a:t>5. Patient Sticker: sticker to be attached in the space provided or information documented under the correct headings</a:t>
            </a:r>
          </a:p>
          <a:p>
            <a:pPr marL="0" indent="0">
              <a:buNone/>
            </a:pPr>
            <a:r>
              <a:rPr lang="en-GB" baseline="0" dirty="0"/>
              <a:t>6. History </a:t>
            </a:r>
            <a:r>
              <a:rPr lang="en-GB" baseline="0" dirty="0" err="1"/>
              <a:t>Revisted</a:t>
            </a:r>
            <a:r>
              <a:rPr lang="en-GB" baseline="0" dirty="0"/>
              <a:t>: should be checked </a:t>
            </a:r>
          </a:p>
          <a:p>
            <a:pPr marL="0" indent="0">
              <a:buNone/>
            </a:pPr>
            <a:r>
              <a:rPr lang="en-GB" baseline="0" dirty="0"/>
              <a:t>7. History New Info: any new information elicited from the patient at the first ward round assessment can be documented in this space</a:t>
            </a:r>
          </a:p>
          <a:p>
            <a:pPr marL="0" indent="0">
              <a:buNone/>
            </a:pPr>
            <a:r>
              <a:rPr lang="en-GB" baseline="0" dirty="0"/>
              <a:t>8. Examination Findings: can be checked if revisiting previous findings or documented if performing an examination</a:t>
            </a:r>
          </a:p>
          <a:p>
            <a:pPr marL="0" indent="0">
              <a:buNone/>
            </a:pPr>
            <a:r>
              <a:rPr lang="en-GB" baseline="0" dirty="0"/>
              <a:t>9. Observations: should be documented. Can either document the numbers or normality of result</a:t>
            </a:r>
          </a:p>
          <a:p>
            <a:pPr marL="0" indent="0">
              <a:buNone/>
            </a:pPr>
            <a:r>
              <a:rPr lang="en-GB" baseline="0" dirty="0"/>
              <a:t>10.Blood results: should be checked, with any significant information written in the space provided </a:t>
            </a:r>
          </a:p>
          <a:p>
            <a:pPr marL="0" indent="0">
              <a:buNone/>
            </a:pPr>
            <a:r>
              <a:rPr lang="en-GB" baseline="0" dirty="0"/>
              <a:t>11. Radiology results: should be checked, with any significant information written in the space provided, N/A documented if not applicable. </a:t>
            </a:r>
          </a:p>
          <a:p>
            <a:pPr marL="0" indent="0">
              <a:buNone/>
            </a:pPr>
            <a:r>
              <a:rPr lang="en-GB" baseline="0" dirty="0"/>
              <a:t>12. Urine results: should be checked, with any significant information written in the space provided, N/A documented if not applicable</a:t>
            </a:r>
          </a:p>
          <a:p>
            <a:pPr marL="0" indent="0">
              <a:buNone/>
            </a:pPr>
            <a:r>
              <a:rPr lang="en-GB" baseline="0" dirty="0"/>
              <a:t>13. DDX: should be documented and checked </a:t>
            </a:r>
          </a:p>
          <a:p>
            <a:pPr marL="0" indent="0">
              <a:buNone/>
            </a:pPr>
            <a:r>
              <a:rPr lang="en-GB" baseline="0" dirty="0"/>
              <a:t>14. Management Plan: should be documented, checked and </a:t>
            </a:r>
            <a:r>
              <a:rPr lang="en-GB" baseline="0" dirty="0" err="1"/>
              <a:t>readback</a:t>
            </a:r>
            <a:endParaRPr lang="en-GB" baseline="0" dirty="0"/>
          </a:p>
          <a:p>
            <a:pPr marL="0" indent="0">
              <a:buNone/>
            </a:pPr>
            <a:r>
              <a:rPr lang="en-GB" baseline="0" dirty="0"/>
              <a:t>15. VTE Status – should be checked</a:t>
            </a:r>
          </a:p>
          <a:p>
            <a:pPr marL="0" indent="0">
              <a:buNone/>
            </a:pPr>
            <a:r>
              <a:rPr lang="en-GB" baseline="0" dirty="0"/>
              <a:t>16. Regular Medications – should be checked</a:t>
            </a:r>
          </a:p>
          <a:p>
            <a:pPr marL="0" indent="0">
              <a:buNone/>
            </a:pPr>
            <a:r>
              <a:rPr lang="en-GB" baseline="0" dirty="0"/>
              <a:t>17. Adequate Analgesia – should be checked</a:t>
            </a:r>
          </a:p>
          <a:p>
            <a:pPr marL="0" indent="0">
              <a:buNone/>
            </a:pPr>
            <a:r>
              <a:rPr lang="en-GB" baseline="0" dirty="0"/>
              <a:t>18. NBM Status + IV Fluid – should be checked</a:t>
            </a:r>
          </a:p>
          <a:p>
            <a:pPr marL="0" indent="0">
              <a:buNone/>
            </a:pPr>
            <a:r>
              <a:rPr lang="en-GB" baseline="0" dirty="0"/>
              <a:t>19. Nurse handover – should be checked</a:t>
            </a:r>
          </a:p>
          <a:p>
            <a:pPr marL="0" indent="0">
              <a:buNone/>
            </a:pPr>
            <a:r>
              <a:rPr lang="en-GB" baseline="0" dirty="0"/>
              <a:t>20. Patient understanding – should be checked once the question has been asked and an attempt has been made to clarify if they are unsure</a:t>
            </a:r>
          </a:p>
          <a:p>
            <a:pPr marL="0" indent="0">
              <a:buNone/>
            </a:pPr>
            <a:r>
              <a:rPr lang="en-GB" baseline="0" dirty="0"/>
              <a:t>21. Escalation Plan – should be documented only when applicable </a:t>
            </a:r>
          </a:p>
          <a:p>
            <a:pPr marL="0" indent="0">
              <a:buNone/>
            </a:pPr>
            <a:r>
              <a:rPr lang="en-GB" baseline="0" dirty="0"/>
              <a:t>22. DNACPR status – should be checked only when applicable </a:t>
            </a:r>
          </a:p>
          <a:p>
            <a:pPr marL="0" indent="0">
              <a:buNone/>
            </a:pPr>
            <a:r>
              <a:rPr lang="en-GB" baseline="0" dirty="0"/>
              <a:t>23. Essential Patient Information – should be checked</a:t>
            </a:r>
          </a:p>
          <a:p>
            <a:pPr marL="0" indent="0">
              <a:buNone/>
            </a:pPr>
            <a:r>
              <a:rPr lang="en-GB" baseline="0" dirty="0"/>
              <a:t>24. Boarding Status – should be checked</a:t>
            </a:r>
          </a:p>
          <a:p>
            <a:pPr marL="0" indent="0">
              <a:buNone/>
            </a:pPr>
            <a:r>
              <a:rPr lang="en-GB" baseline="0" dirty="0"/>
              <a:t>25. Discharge – should only be checked when applicable</a:t>
            </a:r>
          </a:p>
          <a:p>
            <a:pPr marL="0" indent="0">
              <a:buNone/>
            </a:pPr>
            <a:r>
              <a:rPr lang="en-GB" baseline="0" dirty="0"/>
              <a:t>26. Consultant signature – should always be signed by the relevant staff member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0D63D9-051B-4E9B-91CD-60043D4B0E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919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013AF-B676-47D2-8276-9BB70C3CCF7D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754B0-06D9-4FE4-A0E3-155D35D09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23D0B-B54A-40A7-AB9E-8599070D1186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1D9F-2645-4D6D-9FD4-E942788B4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5C73A-5A85-4353-BF94-3E98EB5B123B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4662E-100C-44ED-BEF5-F332BAB450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6C529-7C45-41CD-8D72-4D0DDA0E1B9F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A35A6-016B-41D7-B691-5AA79FB05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6C144-EADF-4A64-8E42-FAAE20EA4E04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4224E-CD0E-4952-85E0-F847809A4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473E-4E5C-46B1-B787-EE217928EEF3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2DBE5-A145-46CA-A7CA-0D32FE3AC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67BC5-8DFE-4FFF-A08A-9D9577EB7E0A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5EAA-8C9B-4169-B3E9-4FC92D318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DDDDA-61FC-482C-A82E-335468856B83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08717-8535-4170-908A-F199504DB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CCBBF-383B-4F19-B78A-77BB64AEFD9B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66C2D-0357-4555-90AD-7740D9685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8223A-6445-4197-8719-56717359DC24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A3103-B458-4804-A14E-C9A9A645B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DD607-A2CE-43FF-897C-F8DB7B6F11BF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288D1-55D3-426A-8D7D-D325C22C8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DE4A08-761D-47F3-9ABF-DCD702DC4432}" type="datetimeFigureOut">
              <a:rPr lang="en-US"/>
              <a:pPr>
                <a:defRPr/>
              </a:pPr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04AE3C-7556-42C0-B3F1-A2EE0ABB2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254000" y="1743814"/>
            <a:ext cx="6311900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Wingdings" charset="0"/>
              <a:buChar char=""/>
            </a:pPr>
            <a:r>
              <a:rPr lang="en-US" sz="1200" u="sng" dirty="0">
                <a:latin typeface="Calibri" pitchFamily="34" charset="0"/>
              </a:rPr>
              <a:t>History – Relevant Information                                                                  </a:t>
            </a:r>
            <a:endParaRPr lang="en-US" sz="1200" u="sng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/>
          </a:p>
        </p:txBody>
      </p:sp>
      <p:sp>
        <p:nvSpPr>
          <p:cNvPr id="13313" name="TextBox 6"/>
          <p:cNvSpPr txBox="1">
            <a:spLocks noChangeArrowheads="1"/>
          </p:cNvSpPr>
          <p:nvPr/>
        </p:nvSpPr>
        <p:spPr bwMode="auto">
          <a:xfrm>
            <a:off x="254000" y="168175"/>
            <a:ext cx="3445933" cy="46166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Calibri" pitchFamily="34" charset="0"/>
              </a:rPr>
              <a:t>Surgical Assessment for Emergencies (SAFE)     Ward Round Tool </a:t>
            </a:r>
          </a:p>
        </p:txBody>
      </p:sp>
      <p:sp>
        <p:nvSpPr>
          <p:cNvPr id="13314" name="TextBox 8"/>
          <p:cNvSpPr txBox="1">
            <a:spLocks noChangeArrowheads="1"/>
          </p:cNvSpPr>
          <p:nvPr/>
        </p:nvSpPr>
        <p:spPr bwMode="auto">
          <a:xfrm>
            <a:off x="254000" y="762111"/>
            <a:ext cx="3445933" cy="2769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Date:                          Time:                    Team: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4000" y="168175"/>
            <a:ext cx="6311900" cy="8958507"/>
            <a:chOff x="254000" y="-5575"/>
            <a:chExt cx="6311900" cy="8958507"/>
          </a:xfrm>
        </p:grpSpPr>
        <p:sp>
          <p:nvSpPr>
            <p:cNvPr id="17" name="TextBox 16"/>
            <p:cNvSpPr txBox="1"/>
            <p:nvPr/>
          </p:nvSpPr>
          <p:spPr>
            <a:xfrm>
              <a:off x="6184900" y="5478828"/>
              <a:ext cx="381000" cy="23083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200" dirty="0">
                <a:latin typeface="ＭＳ ゴシック"/>
                <a:ea typeface="ＭＳ ゴシック"/>
                <a:cs typeface="ＭＳ ゴシック"/>
              </a:endParaRPr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endParaRPr lang="en-US" sz="1200" dirty="0"/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endParaRPr lang="en-US" sz="1200" dirty="0"/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endParaRPr lang="en-US" sz="1200" dirty="0"/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endParaRPr lang="en-US" sz="1200" dirty="0"/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endParaRPr lang="en-US" sz="1200" dirty="0"/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</a:p>
            <a:p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</a:p>
            <a:p>
              <a:endParaRPr lang="en-US" sz="1200" dirty="0">
                <a:latin typeface="ＭＳ ゴシック"/>
                <a:ea typeface="ＭＳ ゴシック"/>
                <a:sym typeface="Wingdings"/>
              </a:endParaRPr>
            </a:p>
            <a:p>
              <a:endParaRPr lang="en-US" sz="1200" dirty="0">
                <a:latin typeface="ＭＳ ゴシック"/>
                <a:ea typeface="ＭＳ ゴシック"/>
                <a:sym typeface="Wingdings"/>
              </a:endParaRPr>
            </a:p>
            <a:p>
              <a:endParaRPr lang="en-US" sz="1200" dirty="0">
                <a:latin typeface="ＭＳ ゴシック"/>
                <a:ea typeface="ＭＳ ゴシック"/>
                <a:sym typeface="Wingdings"/>
              </a:endParaRPr>
            </a:p>
            <a:p>
              <a:endParaRPr lang="en-US" sz="12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91000" y="5478828"/>
              <a:ext cx="1993900" cy="2012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n-lt"/>
                  <a:sym typeface="Wingdings"/>
                </a:rPr>
                <a:t></a:t>
              </a:r>
              <a:r>
                <a:rPr lang="en-US" sz="1200" dirty="0">
                  <a:latin typeface="+mn-lt"/>
                  <a:sym typeface="Wingdings"/>
                </a:rPr>
                <a:t> </a:t>
              </a:r>
              <a:r>
                <a:rPr lang="en-US" sz="1200" u="sng" dirty="0">
                  <a:latin typeface="+mn-lt"/>
                </a:rPr>
                <a:t>Management Plan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VTE Status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Regular Medications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Adequate Analgesia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NBM Status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IV Fluids</a:t>
              </a:r>
            </a:p>
            <a:p>
              <a:pPr marL="228600" indent="-228600" fontAlgn="auto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Nurse Handover</a:t>
              </a:r>
            </a:p>
            <a:p>
              <a:pPr marL="228600" indent="-228600"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r>
                <a:rPr lang="en-US" sz="1200" dirty="0">
                  <a:latin typeface="+mn-lt"/>
                </a:rPr>
                <a:t>Patient Understanding</a:t>
              </a:r>
            </a:p>
            <a:p>
              <a:pPr marL="228600" indent="-228600"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en-US" sz="1200" dirty="0">
                <a:latin typeface="+mn-lt"/>
              </a:endParaRPr>
            </a:p>
            <a:p>
              <a:pPr marL="228600" indent="-228600"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en-US" sz="1200" dirty="0">
                <a:latin typeface="+mn-lt"/>
              </a:endParaRPr>
            </a:p>
            <a:p>
              <a:pPr marL="228600" indent="-228600"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  <a:defRPr/>
              </a:pPr>
              <a:endParaRPr lang="en-US" sz="1200" dirty="0"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4000" y="1262287"/>
              <a:ext cx="6311900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alibri" pitchFamily="34" charset="0"/>
                  <a:sym typeface="Wingdings"/>
                </a:rPr>
                <a:t></a:t>
              </a:r>
              <a:r>
                <a:rPr lang="en-US" sz="1200" dirty="0">
                  <a:latin typeface="Calibri" pitchFamily="34" charset="0"/>
                  <a:sym typeface="Wingdings"/>
                </a:rPr>
                <a:t> </a:t>
              </a:r>
              <a:r>
                <a:rPr lang="en-US" sz="1200" u="sng" dirty="0">
                  <a:latin typeface="Calibri" pitchFamily="34" charset="0"/>
                </a:rPr>
                <a:t>History – Revisited</a:t>
              </a:r>
              <a:r>
                <a:rPr lang="en-US" sz="1200" dirty="0">
                  <a:latin typeface="Calibri" pitchFamily="34" charset="0"/>
                </a:rPr>
                <a:t>                                                                                                               </a:t>
              </a:r>
              <a:endParaRPr lang="en-US" sz="1200" dirty="0"/>
            </a:p>
          </p:txBody>
        </p:sp>
        <p:sp>
          <p:nvSpPr>
            <p:cNvPr id="13315" name="TextBox 10"/>
            <p:cNvSpPr txBox="1">
              <a:spLocks noChangeArrowheads="1"/>
            </p:cNvSpPr>
            <p:nvPr/>
          </p:nvSpPr>
          <p:spPr bwMode="auto">
            <a:xfrm>
              <a:off x="4025900" y="-5575"/>
              <a:ext cx="2540000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200" u="sng" dirty="0">
                  <a:latin typeface="Calibri" pitchFamily="34" charset="0"/>
                </a:rPr>
                <a:t>Patient Details/Sticker</a:t>
              </a:r>
            </a:p>
            <a:p>
              <a:r>
                <a:rPr lang="en-US" sz="1200" dirty="0">
                  <a:latin typeface="Calibri" pitchFamily="34" charset="0"/>
                </a:rPr>
                <a:t>Name:</a:t>
              </a:r>
            </a:p>
            <a:p>
              <a:endParaRPr lang="en-US" sz="1200" dirty="0">
                <a:latin typeface="Calibri" pitchFamily="34" charset="0"/>
              </a:endParaRPr>
            </a:p>
            <a:p>
              <a:r>
                <a:rPr lang="en-US" sz="1200" dirty="0">
                  <a:latin typeface="Calibri" pitchFamily="34" charset="0"/>
                </a:rPr>
                <a:t>DOB:</a:t>
              </a:r>
            </a:p>
            <a:p>
              <a:endParaRPr lang="en-US" sz="1200" dirty="0">
                <a:latin typeface="Calibri" pitchFamily="34" charset="0"/>
              </a:endParaRPr>
            </a:p>
            <a:p>
              <a:r>
                <a:rPr lang="en-US" sz="1200" dirty="0">
                  <a:latin typeface="Calibri" pitchFamily="34" charset="0"/>
                </a:rPr>
                <a:t>CHI: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91000" y="7263932"/>
              <a:ext cx="2374900" cy="12311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n-lt"/>
                  <a:sym typeface="Wingdings"/>
                </a:rPr>
                <a:t></a:t>
              </a:r>
              <a:r>
                <a:rPr lang="en-US" sz="1200" dirty="0">
                  <a:latin typeface="+mn-lt"/>
                  <a:sym typeface="Wingdings"/>
                </a:rPr>
                <a:t> </a:t>
              </a:r>
              <a:r>
                <a:rPr lang="en-US" sz="1200" u="sng" dirty="0">
                  <a:latin typeface="+mn-lt"/>
                </a:rPr>
                <a:t>Essential Patient Info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Boarding Status: </a:t>
              </a:r>
            </a:p>
            <a:p>
              <a:pPr marL="171450" indent="-171450" fontAlgn="auto">
                <a:spcBef>
                  <a:spcPts val="0"/>
                </a:spcBef>
                <a:spcAft>
                  <a:spcPts val="0"/>
                </a:spcAft>
                <a:buFont typeface="Wingdings" charset="2"/>
                <a:buChar char="q"/>
                <a:defRPr/>
              </a:pPr>
              <a:r>
                <a:rPr lang="en-US" sz="1200" dirty="0">
                  <a:latin typeface="+mn-lt"/>
                </a:rPr>
                <a:t>Suitable             </a:t>
              </a:r>
              <a:r>
                <a:rPr lang="en-US" sz="1200" dirty="0">
                  <a:latin typeface="+mn-lt"/>
                  <a:sym typeface="Wingdings"/>
                </a:rPr>
                <a:t> </a:t>
              </a:r>
              <a:r>
                <a:rPr lang="en-US" sz="1200" dirty="0">
                  <a:latin typeface="+mn-lt"/>
                </a:rPr>
                <a:t>Not Suitable          </a:t>
              </a:r>
            </a:p>
            <a:p>
              <a:pPr fontAlgn="auto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Discharge – if applicable:</a:t>
              </a:r>
            </a:p>
            <a:p>
              <a:pPr marL="171450" indent="-171450" fontAlgn="auto">
                <a:spcBef>
                  <a:spcPts val="0"/>
                </a:spcBef>
                <a:spcAft>
                  <a:spcPts val="0"/>
                </a:spcAft>
                <a:buFont typeface="Wingdings" charset="2"/>
                <a:buChar char="q"/>
                <a:defRPr/>
              </a:pPr>
              <a:r>
                <a:rPr lang="en-US" sz="1200" dirty="0">
                  <a:latin typeface="+mn-lt"/>
                </a:rPr>
                <a:t>Medical              </a:t>
              </a:r>
              <a:r>
                <a:rPr lang="en-US" sz="1200" dirty="0">
                  <a:latin typeface="+mn-lt"/>
                  <a:sym typeface="Wingdings"/>
                </a:rPr>
                <a:t></a:t>
              </a:r>
              <a:r>
                <a:rPr lang="en-US" sz="1200" dirty="0">
                  <a:latin typeface="+mn-lt"/>
                </a:rPr>
                <a:t>  Nurse led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4000" y="4155388"/>
              <a:ext cx="6311900" cy="1046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alibri" pitchFamily="34" charset="0"/>
                  <a:sym typeface="Wingdings"/>
                </a:rPr>
                <a:t></a:t>
              </a:r>
              <a:r>
                <a:rPr lang="en-US" sz="1200" dirty="0">
                  <a:latin typeface="Calibri" pitchFamily="34" charset="0"/>
                  <a:sym typeface="Wingdings"/>
                </a:rPr>
                <a:t> </a:t>
              </a:r>
              <a:r>
                <a:rPr lang="en-US" sz="1200" u="sng" dirty="0">
                  <a:latin typeface="Calibri" pitchFamily="34" charset="0"/>
                  <a:sym typeface="Wingdings"/>
                </a:rPr>
                <a:t>Results</a:t>
              </a:r>
            </a:p>
            <a:p>
              <a:r>
                <a:rPr lang="en-US" sz="1200" dirty="0">
                  <a:latin typeface="Calibri" pitchFamily="34" charset="0"/>
                </a:rPr>
                <a:t>Observations – T:_______Sats:_______RR:________HR:___________BP:________________</a:t>
              </a:r>
            </a:p>
            <a:p>
              <a:r>
                <a:rPr lang="en-US" sz="1200" dirty="0">
                  <a:latin typeface="Calibri" pitchFamily="34" charset="0"/>
                </a:rPr>
                <a:t>Blood results – key info:________________________________________________________</a:t>
              </a:r>
            </a:p>
            <a:p>
              <a:r>
                <a:rPr lang="en-US" sz="1200" dirty="0">
                  <a:latin typeface="Calibri" pitchFamily="34" charset="0"/>
                </a:rPr>
                <a:t>Radiology results – key info: ____________________________________________________</a:t>
              </a:r>
            </a:p>
            <a:p>
              <a:r>
                <a:rPr lang="en-US" sz="1200" dirty="0">
                  <a:latin typeface="Calibri" pitchFamily="34" charset="0"/>
                </a:rPr>
                <a:t>Urine results/BHCG – key info:___________________________________________________</a:t>
              </a:r>
            </a:p>
          </p:txBody>
        </p:sp>
        <p:sp>
          <p:nvSpPr>
            <p:cNvPr id="13320" name="TextBox 15"/>
            <p:cNvSpPr txBox="1">
              <a:spLocks noChangeArrowheads="1"/>
            </p:cNvSpPr>
            <p:nvPr/>
          </p:nvSpPr>
          <p:spPr bwMode="auto">
            <a:xfrm>
              <a:off x="254000" y="5171051"/>
              <a:ext cx="6311900" cy="30777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400" dirty="0">
                  <a:latin typeface="Calibri" pitchFamily="34" charset="0"/>
                  <a:sym typeface="Wingdings"/>
                </a:rPr>
                <a:t></a:t>
              </a:r>
              <a:r>
                <a:rPr lang="en-US" sz="1200" u="sng" dirty="0">
                  <a:latin typeface="Calibri" pitchFamily="34" charset="0"/>
                  <a:sym typeface="Wingdings"/>
                </a:rPr>
                <a:t> </a:t>
              </a:r>
              <a:r>
                <a:rPr lang="en-US" sz="1200" u="sng" dirty="0">
                  <a:latin typeface="Calibri" pitchFamily="34" charset="0"/>
                </a:rPr>
                <a:t>Differential Diagnosis</a:t>
              </a:r>
              <a:endParaRPr lang="en-US" sz="1200" dirty="0">
                <a:latin typeface="Calibri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4000" y="5478828"/>
              <a:ext cx="3937000" cy="178510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+mn-lt"/>
                  <a:sym typeface="Wingdings"/>
                </a:rPr>
                <a:t></a:t>
              </a:r>
              <a:r>
                <a:rPr lang="en-US" sz="1200" dirty="0">
                  <a:latin typeface="+mn-lt"/>
                  <a:sym typeface="Wingdings"/>
                </a:rPr>
                <a:t> </a:t>
              </a:r>
              <a:r>
                <a:rPr lang="en-US" sz="1200" u="sng" dirty="0">
                  <a:latin typeface="+mn-lt"/>
                </a:rPr>
                <a:t>Management Plan (Documentation)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latin typeface="+mn-lt"/>
              </a:endParaRPr>
            </a:p>
          </p:txBody>
        </p:sp>
        <p:sp>
          <p:nvSpPr>
            <p:cNvPr id="13323" name="TextBox 22"/>
            <p:cNvSpPr txBox="1">
              <a:spLocks noChangeArrowheads="1"/>
            </p:cNvSpPr>
            <p:nvPr/>
          </p:nvSpPr>
          <p:spPr bwMode="auto">
            <a:xfrm>
              <a:off x="266700" y="7263932"/>
              <a:ext cx="3924300" cy="12003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charset="0"/>
                <a:buChar char=""/>
              </a:pPr>
              <a:r>
                <a:rPr lang="en-US" sz="1200" u="sng" dirty="0">
                  <a:latin typeface="Calibri" pitchFamily="34" charset="0"/>
                </a:rPr>
                <a:t>Contingency Plan/Additional Comments – if applicable</a:t>
              </a:r>
            </a:p>
            <a:p>
              <a:endParaRPr lang="en-US" sz="1200" dirty="0">
                <a:latin typeface="Calibri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/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/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/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/>
                <a:t>DNACPR status: </a:t>
              </a:r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r>
                <a:rPr lang="en-US" sz="1200" dirty="0">
                  <a:sym typeface="Wingdings"/>
                </a:rPr>
                <a:t> </a:t>
              </a:r>
              <a:r>
                <a:rPr lang="en-US" sz="1200" dirty="0"/>
                <a:t>discussed        </a:t>
              </a:r>
              <a:r>
                <a:rPr lang="en-US" sz="1200" dirty="0">
                  <a:latin typeface="ＭＳ ゴシック"/>
                  <a:ea typeface="ＭＳ ゴシック"/>
                  <a:sym typeface="Wingdings"/>
                </a:rPr>
                <a:t></a:t>
              </a:r>
              <a:r>
                <a:rPr lang="en-US" sz="1200" dirty="0">
                  <a:latin typeface="ＭＳ ゴシック"/>
                  <a:ea typeface="ＭＳ ゴシック"/>
                  <a:cs typeface="ＭＳ ゴシック"/>
                </a:rPr>
                <a:t> </a:t>
              </a:r>
              <a:r>
                <a:rPr lang="en-US" sz="1200" dirty="0"/>
                <a:t>not discussed   </a:t>
              </a:r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4000" y="2955059"/>
              <a:ext cx="6311900" cy="12003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charset="0"/>
                <a:buChar char=""/>
              </a:pPr>
              <a:r>
                <a:rPr lang="en-US" sz="1200" u="sng" dirty="0">
                  <a:latin typeface="Calibri" pitchFamily="34" charset="0"/>
                </a:rPr>
                <a:t>Relevant Examination Findings</a:t>
              </a:r>
              <a:r>
                <a:rPr lang="en-US" sz="1200" dirty="0">
                  <a:latin typeface="Calibri" pitchFamily="34" charset="0"/>
                </a:rPr>
                <a:t>      </a:t>
              </a:r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  <a:p>
              <a:endParaRPr lang="en-US" sz="1200" dirty="0"/>
            </a:p>
          </p:txBody>
        </p:sp>
        <p:sp>
          <p:nvSpPr>
            <p:cNvPr id="13324" name="TextBox 23"/>
            <p:cNvSpPr txBox="1">
              <a:spLocks noChangeArrowheads="1"/>
            </p:cNvSpPr>
            <p:nvPr/>
          </p:nvSpPr>
          <p:spPr bwMode="auto">
            <a:xfrm>
              <a:off x="266700" y="8420479"/>
              <a:ext cx="3162300" cy="5324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charset="0"/>
                <a:buChar char=""/>
              </a:pPr>
              <a:r>
                <a:rPr lang="en-US" sz="1200" u="sng" dirty="0">
                  <a:latin typeface="Calibri" pitchFamily="34" charset="0"/>
                </a:rPr>
                <a:t>Documented by</a:t>
              </a:r>
            </a:p>
            <a:p>
              <a:pPr>
                <a:lnSpc>
                  <a:spcPct val="80000"/>
                </a:lnSpc>
              </a:pPr>
              <a:endParaRPr lang="en-US" sz="1200" u="sng" dirty="0">
                <a:latin typeface="Calibri" pitchFamily="34" charset="0"/>
              </a:endParaRPr>
            </a:p>
            <a:p>
              <a:pPr marL="171450" indent="-171450">
                <a:lnSpc>
                  <a:spcPct val="50000"/>
                </a:lnSpc>
                <a:buFont typeface="Wingdings" charset="0"/>
                <a:buChar char=""/>
              </a:pPr>
              <a:endParaRPr lang="en-US" sz="1200" dirty="0">
                <a:latin typeface="Calibri" pitchFamily="34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184900" y="1436037"/>
            <a:ext cx="381000" cy="28992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84900" y="4329138"/>
            <a:ext cx="38100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1200" dirty="0">
              <a:latin typeface="ＭＳ ゴシック"/>
              <a:ea typeface="ＭＳ ゴシック"/>
              <a:sym typeface="Wingdings"/>
            </a:endParaRPr>
          </a:p>
          <a:p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  <a:endParaRPr lang="en-US" sz="1200" dirty="0"/>
          </a:p>
          <a:p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  <a:endParaRPr lang="en-US" sz="1200" dirty="0"/>
          </a:p>
          <a:p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  <a:endParaRPr lang="en-US" sz="1200" dirty="0"/>
          </a:p>
          <a:p>
            <a:r>
              <a:rPr lang="en-US" sz="1200" dirty="0">
                <a:latin typeface="ＭＳ ゴシック"/>
                <a:ea typeface="ＭＳ ゴシック"/>
                <a:sym typeface="Wingdings"/>
              </a:rPr>
              <a:t></a:t>
            </a:r>
          </a:p>
        </p:txBody>
      </p:sp>
      <p:sp>
        <p:nvSpPr>
          <p:cNvPr id="23" name="TextBox 23"/>
          <p:cNvSpPr txBox="1">
            <a:spLocks noChangeArrowheads="1"/>
          </p:cNvSpPr>
          <p:nvPr/>
        </p:nvSpPr>
        <p:spPr bwMode="auto">
          <a:xfrm>
            <a:off x="3403600" y="8594229"/>
            <a:ext cx="3162300" cy="5324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Wingdings" charset="0"/>
              <a:buChar char=""/>
            </a:pPr>
            <a:r>
              <a:rPr lang="en-US" sz="1200" u="sng" dirty="0">
                <a:latin typeface="Calibri" pitchFamily="34" charset="0"/>
              </a:rPr>
              <a:t>Consultant/Registrar Signature</a:t>
            </a:r>
          </a:p>
          <a:p>
            <a:pPr>
              <a:lnSpc>
                <a:spcPct val="80000"/>
              </a:lnSpc>
            </a:pPr>
            <a:endParaRPr lang="en-US" sz="1200" u="sng" dirty="0">
              <a:latin typeface="Calibri" pitchFamily="34" charset="0"/>
            </a:endParaRPr>
          </a:p>
          <a:p>
            <a:pPr marL="171450" indent="-171450">
              <a:lnSpc>
                <a:spcPct val="50000"/>
              </a:lnSpc>
              <a:buFont typeface="Wingdings" charset="0"/>
              <a:buChar char=""/>
            </a:pPr>
            <a:endParaRPr lang="en-US" sz="1200" dirty="0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 rot="5400000">
            <a:off x="3748658" y="6053481"/>
            <a:ext cx="59655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© 2015 Royal College of Surgeons of Edinburgh All Rights Reserved. Developed with support from the Health Foundation.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  <p:tag name="PRESGUID" val="14734efd-3352-4642-a10d-b9401144f79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e3931be-7344-4de1-9ae6-42475dc491f7}" enabled="0" method="" siteId="{9e3931be-7344-4de1-9ae6-42475dc491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513</Words>
  <Application>Microsoft Office PowerPoint</Application>
  <PresentationFormat>On-screen Show (4:3)</PresentationFormat>
  <Paragraphs>110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Klaas</dc:creator>
  <cp:lastModifiedBy>Ryan Lowry</cp:lastModifiedBy>
  <cp:revision>81</cp:revision>
  <cp:lastPrinted>2015-05-12T12:20:58Z</cp:lastPrinted>
  <dcterms:created xsi:type="dcterms:W3CDTF">2015-02-16T11:25:28Z</dcterms:created>
  <dcterms:modified xsi:type="dcterms:W3CDTF">2024-05-28T15:07:47Z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A19C2F06-E793-4090-825F-08D383C85220</vt:lpwstr>
  </property>
  <property fmtid="{D5CDD505-2E9C-101B-9397-08002B2CF9AE}" pid="3" name="ArticulatePath">
    <vt:lpwstr>https://rcsedacuk-my.sharepoint.com/personal/r_lowry_rcsed_ac_uk/Documents/Desktop/Shine WANTSS/tool-3-for-adapting-and-printing (1)</vt:lpwstr>
  </property>
</Properties>
</file>